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72" r:id="rId3"/>
    <p:sldMasterId id="2147483685" r:id="rId4"/>
  </p:sldMasterIdLst>
  <p:notesMasterIdLst>
    <p:notesMasterId r:id="rId26"/>
  </p:notesMasterIdLst>
  <p:sldIdLst>
    <p:sldId id="256" r:id="rId5"/>
    <p:sldId id="343" r:id="rId6"/>
    <p:sldId id="324" r:id="rId7"/>
    <p:sldId id="319" r:id="rId8"/>
    <p:sldId id="342" r:id="rId9"/>
    <p:sldId id="330" r:id="rId10"/>
    <p:sldId id="320" r:id="rId11"/>
    <p:sldId id="335" r:id="rId12"/>
    <p:sldId id="340" r:id="rId13"/>
    <p:sldId id="339" r:id="rId14"/>
    <p:sldId id="322" r:id="rId15"/>
    <p:sldId id="329" r:id="rId16"/>
    <p:sldId id="323" r:id="rId17"/>
    <p:sldId id="336" r:id="rId18"/>
    <p:sldId id="321" r:id="rId19"/>
    <p:sldId id="338" r:id="rId20"/>
    <p:sldId id="337" r:id="rId21"/>
    <p:sldId id="341" r:id="rId22"/>
    <p:sldId id="328" r:id="rId23"/>
    <p:sldId id="285" r:id="rId24"/>
    <p:sldId id="327" r:id="rId25"/>
  </p:sldIdLst>
  <p:sldSz cx="9144000" cy="6858000" type="screen4x3"/>
  <p:notesSz cx="6858000" cy="9144000"/>
  <p:embeddedFontLst>
    <p:embeddedFont>
      <p:font typeface="方正姚体" panose="02010601030101010101" pitchFamily="2" charset="-122"/>
      <p:regular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华文楷体" panose="02010600040101010101" pitchFamily="2" charset="-122"/>
      <p:regular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  <p:embeddedFont>
      <p:font typeface="黑体" panose="02010609060101010101" pitchFamily="49" charset="-122"/>
      <p:regular r:id="rId42"/>
    </p:embeddedFont>
    <p:embeddedFont>
      <p:font typeface="楷体" panose="02010609060101010101" pitchFamily="49" charset="-122"/>
      <p:regular r:id="rId43"/>
    </p:embeddedFont>
    <p:embeddedFont>
      <p:font typeface="楷体_GB2312" panose="02010609030101010101" pitchFamily="49" charset="-122"/>
      <p:regular r:id="rId4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A5A41"/>
    <a:srgbClr val="0000FF"/>
    <a:srgbClr val="FFFF99"/>
    <a:srgbClr val="2FC2FB"/>
    <a:srgbClr val="FF6600"/>
    <a:srgbClr val="66C2C2"/>
    <a:srgbClr val="EEF3FB"/>
    <a:srgbClr val="21DAEC"/>
    <a:srgbClr val="FAA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387" y="-82"/>
      </p:cViewPr>
      <p:guideLst>
        <p:guide orient="horz" pos="1928"/>
        <p:guide pos="2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488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88BDC99D-C127-4AB9-90C4-AD0CB250EE74}" type="datetimeFigureOut">
              <a:rPr lang="zh-CN" altLang="en-US"/>
              <a:t>2016-4-11</a:t>
            </a:fld>
            <a:endParaRPr lang="en-US" altLang="zh-CN"/>
          </a:p>
        </p:txBody>
      </p:sp>
      <p:sp>
        <p:nvSpPr>
          <p:cNvPr id="104886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10488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8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48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77B79ED-55EB-444C-83CF-A43BD8A3C6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89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2700" y="2840038"/>
            <a:ext cx="6491288" cy="703262"/>
          </a:xfrm>
        </p:spPr>
        <p:txBody>
          <a:bodyPr/>
          <a:lstStyle>
            <a:lvl1pPr eaLnBrk="1" hangingPunct="1">
              <a:defRPr sz="4000">
                <a:solidFill>
                  <a:srgbClr val="251C1A"/>
                </a:solidFill>
              </a:defRPr>
            </a:lvl1pPr>
          </a:lstStyle>
          <a:p>
            <a:pPr lvl="0"/>
            <a:r>
              <a:rPr lang="zh-CN" altLang="zh-CN" noProof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485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4288" y="3551238"/>
            <a:ext cx="6489700" cy="639762"/>
          </a:xfrm>
        </p:spPr>
        <p:txBody>
          <a:bodyPr lIns="90170" tIns="46990" rIns="90170" bIns="46990"/>
          <a:lstStyle>
            <a:lvl1pPr marL="0" indent="0" eaLnBrk="1" hangingPunct="1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zh-CN" altLang="zh-CN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1048583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 eaLnBrk="0" hangingPunct="0"/>
          </a:lstStyle>
          <a:p>
            <a:fld id="{1E2A7B38-7F5B-4E0B-A767-EEF0EE898204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58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eaLnBrk="0" hangingPunct="0"/>
          </a:lstStyle>
          <a:p>
            <a:endParaRPr lang="zh-CN" altLang="en-US"/>
          </a:p>
        </p:txBody>
      </p:sp>
      <p:sp>
        <p:nvSpPr>
          <p:cNvPr id="104858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eaLnBrk="0" hangingPunct="0"/>
          </a:lstStyle>
          <a:p>
            <a:fld id="{AF079215-0BB9-46AD-A30A-A52C69761C6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3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3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8DA3-5F70-40AA-8DDA-ECF283092AB9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1D6E-5789-4892-89EE-056A11D5C1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76225"/>
            <a:ext cx="2057400" cy="54530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2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21388" cy="54530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2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4F3-3BF3-4ABB-9BA7-5787DA932D1D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3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2E5D-8F23-4DFB-ABDB-BF5E456091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7788" y="2303463"/>
            <a:ext cx="3243262" cy="1004887"/>
          </a:xfrm>
        </p:spPr>
        <p:txBody>
          <a:bodyPr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zh-CN" noProof="0" smtClean="0">
                <a:sym typeface="Arial" panose="020B0604020202020204" pitchFamily="34" charset="0"/>
              </a:rPr>
              <a:t>编辑母版</a:t>
            </a:r>
          </a:p>
        </p:txBody>
      </p:sp>
      <p:sp>
        <p:nvSpPr>
          <p:cNvPr id="10486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7788" y="3309938"/>
            <a:ext cx="3243262" cy="750887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CN" altLang="zh-CN" noProof="0" smtClean="0"/>
              <a:t>单击此处编辑母版副标题样式</a:t>
            </a:r>
          </a:p>
        </p:txBody>
      </p:sp>
      <p:sp>
        <p:nvSpPr>
          <p:cNvPr id="1048611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 eaLnBrk="0" hangingPunct="0"/>
          </a:lstStyle>
          <a:p>
            <a:fld id="{6E98183D-C162-4328-B590-137674063C5D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612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eaLnBrk="0" hangingPunct="0"/>
          </a:lstStyle>
          <a:p>
            <a:endParaRPr lang="zh-CN" altLang="en-US"/>
          </a:p>
        </p:txBody>
      </p:sp>
      <p:sp>
        <p:nvSpPr>
          <p:cNvPr id="1048613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eaLnBrk="0" hangingPunct="0"/>
          </a:lstStyle>
          <a:p>
            <a:fld id="{105CA2E9-C785-4C77-8636-D79FBA2D1936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1048614" name="Rectangle 4"/>
          <p:cNvSpPr>
            <a:spLocks noChangeArrowheads="1"/>
          </p:cNvSpPr>
          <p:nvPr userDrawn="1"/>
        </p:nvSpPr>
        <p:spPr bwMode="auto">
          <a:xfrm>
            <a:off x="3803650" y="2547938"/>
            <a:ext cx="76200" cy="1306512"/>
          </a:xfrm>
          <a:prstGeom prst="rect">
            <a:avLst/>
          </a:prstGeom>
          <a:solidFill>
            <a:srgbClr val="389DBA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48615" name="Text Box 5"/>
          <p:cNvSpPr txBox="1">
            <a:spLocks noChangeArrowheads="1"/>
          </p:cNvSpPr>
          <p:nvPr userDrawn="1"/>
        </p:nvSpPr>
        <p:spPr bwMode="auto">
          <a:xfrm>
            <a:off x="3317875" y="2546350"/>
            <a:ext cx="485775" cy="968375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/>
              <a:t>PART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B8B8-8A12-484D-9CFC-7655A5E038BC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78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C110-435F-41B8-8488-18A9920F17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7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A836-F0B4-4B28-AF57-B80AA4389B3B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77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5872-1F11-4FCC-A742-90756D1DB2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96" name="内容占位符 2"/>
          <p:cNvSpPr>
            <a:spLocks noGrp="1"/>
          </p:cNvSpPr>
          <p:nvPr>
            <p:ph sz="half" idx="1"/>
          </p:nvPr>
        </p:nvSpPr>
        <p:spPr>
          <a:xfrm>
            <a:off x="457200" y="1476375"/>
            <a:ext cx="4038600" cy="4330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7" name="内容占位符 3"/>
          <p:cNvSpPr>
            <a:spLocks noGrp="1"/>
          </p:cNvSpPr>
          <p:nvPr>
            <p:ph sz="half" idx="2"/>
          </p:nvPr>
        </p:nvSpPr>
        <p:spPr>
          <a:xfrm>
            <a:off x="4648200" y="1476375"/>
            <a:ext cx="4038600" cy="4330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97CA-9348-4D8B-B152-06D9047B7C7A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7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E539-6B8C-4709-929B-E0D257D62C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88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89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91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29F-266A-4058-B704-8286EAC7A063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79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C2C3-CE52-4E44-A7A8-D6E02DF8FE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403D-7F5C-4697-8976-8FFF23D86F24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6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3927-C4DB-4FF5-956A-4C56453C1B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B57E-7F06-4777-96F3-4094C1D9F23F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59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6867-B88C-4ACC-A2CD-B1D12A813E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08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09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81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41D4-3A41-4C74-88FC-5D6ADAE217D8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1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22CE-2AB6-45A8-89A7-7A86B071DF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4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4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E7F9-1FE8-4A0E-91CE-28FFD73ABAFB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4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3ACE-4769-4088-B925-0F36F82719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02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03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8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C457-DA95-4831-A8C0-C5762D18DC8B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41B5-93B2-466D-9071-5448B1C532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8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43B3-3420-4C3C-AB83-9F16F9335EBA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7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22E-8A12-4EFE-A16B-0EC569B777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44475"/>
            <a:ext cx="2057400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019800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8B72-2BB1-4440-AAF6-3969D59456BA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7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4C0D-6272-4533-8B12-2E3DF5C61F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F1A22-7A64-434C-9605-55B966C069D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02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5AB4-E3EC-4581-A7EB-CA7AC86ED2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52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14A4-59DB-44A2-B9F1-CE743353DCC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FA92-9B82-4350-B3C8-5A2AE4C37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0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435E-46B0-4BF5-89D5-A0D7A3DF517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54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E9AC4-3D94-4EEB-80C6-7EEFA5F43C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DC5D9-B747-4230-B3D1-496C0D5B519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1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20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8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5A14-B276-4176-9DE7-EF982660A44C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F9DA-8BCF-484C-8513-2912339314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B187-BF8B-441F-8B42-947AE9AD85D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3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932C-303A-4257-BF31-A2BF84A1BB4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63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702AB-1F14-4023-9FCE-870853FA4DE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12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B7421-28EB-43BF-AC88-A8A139E6368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6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6118-93C4-401A-BD32-5B969E2C08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02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98183D-C162-4328-B590-137674063C5D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05CA2E9-C785-4C77-8636-D79FBA2D1936}" type="slidenum">
              <a:rPr lang="zh-CN" altLang="zh-CN" smtClean="0">
                <a:solidFill>
                  <a:prstClr val="white"/>
                </a:solidFill>
              </a:rPr>
              <a:pPr/>
              <a:t>‹#›</a:t>
            </a:fld>
            <a:endParaRPr lang="zh-CN" altLang="zh-CN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3803650" y="2547938"/>
            <a:ext cx="76200" cy="1306512"/>
          </a:xfrm>
          <a:prstGeom prst="rect">
            <a:avLst/>
          </a:prstGeom>
          <a:solidFill>
            <a:srgbClr val="389DBA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 userDrawn="1"/>
        </p:nvSpPr>
        <p:spPr bwMode="auto">
          <a:xfrm>
            <a:off x="3317875" y="2546350"/>
            <a:ext cx="485775" cy="968375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prstClr val="black"/>
                </a:solidFill>
              </a:rPr>
              <a:t>PART</a:t>
            </a:r>
          </a:p>
        </p:txBody>
      </p:sp>
    </p:spTree>
    <p:extLst>
      <p:ext uri="{BB962C8B-B14F-4D97-AF65-F5344CB8AC3E}">
        <p14:creationId xmlns:p14="http://schemas.microsoft.com/office/powerpoint/2010/main" val="25191859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B8B8-8A12-484D-9CFC-7655A5E038BC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C110-435F-41B8-8488-18A9920F17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457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A836-F0B4-4B28-AF57-B80AA4389B3B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5872-1F11-4FCC-A742-90756D1DB2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367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97CA-9348-4D8B-B152-06D9047B7C7A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E539-6B8C-4709-929B-E0D257D62C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280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D7C29F-266A-4058-B704-8286EAC7A063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7DC2C3-CE52-4E44-A7A8-D6E02DF8FEE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52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14" name="内容占位符 2"/>
          <p:cNvSpPr>
            <a:spLocks noGrp="1"/>
          </p:cNvSpPr>
          <p:nvPr>
            <p:ph sz="half" idx="1"/>
          </p:nvPr>
        </p:nvSpPr>
        <p:spPr>
          <a:xfrm>
            <a:off x="457200" y="1495425"/>
            <a:ext cx="4038600" cy="42338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15" name="内容占位符 3"/>
          <p:cNvSpPr>
            <a:spLocks noGrp="1"/>
          </p:cNvSpPr>
          <p:nvPr>
            <p:ph sz="half" idx="2"/>
          </p:nvPr>
        </p:nvSpPr>
        <p:spPr>
          <a:xfrm>
            <a:off x="4648200" y="1495425"/>
            <a:ext cx="4038600" cy="42338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1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D29A-074A-4141-96AA-D0A17A0A4131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1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3052-E044-471B-9537-B0E76F798D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7D6403D-7F5C-4697-8976-8FFF23D86F24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9E23927-C4DB-4FF5-956A-4C56453C1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1413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B57E-7F06-4777-96F3-4094C1D9F23F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6867-B88C-4ACC-A2CD-B1D12A813E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987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41D4-3A41-4C74-88FC-5D6ADAE217D8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22CE-2AB6-45A8-89A7-7A86B071DF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5185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C457-DA95-4831-A8C0-C5762D18DC8B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41B5-93B2-466D-9071-5448B1C532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7667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43B3-3420-4C3C-AB83-9F16F9335EBA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922E-8A12-4EFE-A16B-0EC569B777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2169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138F-8AA2-44D5-AB8C-78C84ECDDDED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7916-7841-442A-BE18-3733DC2E2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213103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55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856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5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858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5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5513-FBA7-4742-8C4A-A05F0C5A4867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6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D472-9B76-4DA7-8B5C-4143F585BB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F2EE-BF92-4D83-8533-5972CC9449CA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67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A0EA-DE4B-4334-8E6B-03B84A4F80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1FBA-E09D-403E-A273-05F922CA02EA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2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3B2-0EC3-48EB-9917-3BF7A348AD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49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50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85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1AF3-29CF-4F18-A3F9-895D51D2F49E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5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86BB-CEE8-4335-A459-143064DB87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38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39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84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A14F-3457-4160-A199-CCA070151DC5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84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F93B-E619-418D-AC70-563287B988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225" y="276225"/>
            <a:ext cx="7269163" cy="958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6990" rIns="90170" bIns="46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5425"/>
            <a:ext cx="8229600" cy="4233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8169C491-D7FE-4DE3-A3F1-A53D9DCBC871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CN" altLang="en-US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20B6A7B-4E6E-4105-BDBB-2FDDA2C9E0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389DBA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4475"/>
            <a:ext cx="8229600" cy="1057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6990" rIns="90170" bIns="46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485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76375"/>
            <a:ext cx="8229600" cy="4330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485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AB5138F-8AA2-44D5-AB8C-78C84ECDDDED}" type="datetime1">
              <a:rPr lang="zh-CN" altLang="en-US"/>
              <a:t>2016-4-11</a:t>
            </a:fld>
            <a:endParaRPr lang="zh-CN" altLang="en-US"/>
          </a:p>
        </p:txBody>
      </p:sp>
      <p:sp>
        <p:nvSpPr>
          <p:cNvPr id="10485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CN" altLang="en-US"/>
          </a:p>
        </p:txBody>
      </p:sp>
      <p:sp>
        <p:nvSpPr>
          <p:cNvPr id="10485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8207916-7841-442A-BE18-3733DC2E2CA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800" kern="1200">
          <a:solidFill>
            <a:srgbClr val="389DBA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8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8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8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8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8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8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8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800">
          <a:solidFill>
            <a:srgbClr val="389DBA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宋体" pitchFamily="2" charset="-122"/>
              </a:defRPr>
            </a:lvl1pPr>
          </a:lstStyle>
          <a:p>
            <a:pPr eaLnBrk="1" hangingPunct="1">
              <a:buFontTx/>
              <a:buNone/>
              <a:defRPr/>
            </a:pPr>
            <a:endParaRPr kumimoji="1"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pitchFamily="2" charset="-122"/>
              </a:defRPr>
            </a:lvl1pPr>
          </a:lstStyle>
          <a:p>
            <a:pPr algn="ctr" eaLnBrk="1" hangingPunct="1">
              <a:buFontTx/>
              <a:buNone/>
              <a:defRPr/>
            </a:pPr>
            <a:endParaRPr kumimoji="1"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pitchFamily="2" charset="-122"/>
              </a:defRPr>
            </a:lvl1pPr>
          </a:lstStyle>
          <a:p>
            <a:pPr eaLnBrk="1" hangingPunct="1">
              <a:buFontTx/>
              <a:buNone/>
              <a:defRPr/>
            </a:pPr>
            <a:fld id="{041C480C-0A55-4D71-8282-09597C5A379D}" type="slidenum">
              <a:rPr kumimoji="1" lang="en-US" altLang="zh-CN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Tx/>
                <a:buNone/>
                <a:defRPr/>
              </a:pPr>
              <a:t>‹#›</a:t>
            </a:fld>
            <a:endParaRPr kumimoji="1"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169C491-D7FE-4DE3-A3F1-A53D9DCBC871}" type="datetime1">
              <a:rPr lang="zh-CN" altLang="en-US" smtClean="0">
                <a:solidFill>
                  <a:srgbClr val="4584D3"/>
                </a:solidFill>
              </a:rPr>
              <a:pPr/>
              <a:t>2016-4-11</a:t>
            </a:fld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>
              <a:solidFill>
                <a:srgbClr val="4584D3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0B6A7B-4E6E-4105-BDBB-2FDDA2C9E0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7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ksoSlideStyle" descr="#wm#_60_01_100_11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587" name="Rectangle 3" descr="#wm#_60_01_100_1100_a_1_13#clear#"/>
          <p:cNvSpPr>
            <a:spLocks noGrp="1" noChangeArrowheads="1"/>
          </p:cNvSpPr>
          <p:nvPr>
            <p:ph type="ctrTitle"/>
          </p:nvPr>
        </p:nvSpPr>
        <p:spPr>
          <a:xfrm>
            <a:off x="2587625" y="2332038"/>
            <a:ext cx="4295775" cy="710451"/>
          </a:xfrm>
        </p:spPr>
        <p:txBody>
          <a:bodyPr wrap="square" anchor="t">
            <a:spAutoFit/>
          </a:bodyPr>
          <a:lstStyle/>
          <a:p>
            <a:pPr marL="4763" indent="0">
              <a:buNone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《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孟子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》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8588" name="Rectangle 4" descr="#wm#_60_01_100_1100_b_1_54#clear#"/>
          <p:cNvSpPr>
            <a:spLocks noGrp="1" noChangeArrowheads="1"/>
          </p:cNvSpPr>
          <p:nvPr>
            <p:ph type="subTitle" idx="1"/>
          </p:nvPr>
        </p:nvSpPr>
        <p:spPr>
          <a:xfrm>
            <a:off x="1749425" y="3182938"/>
            <a:ext cx="5133975" cy="639762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800" dirty="0" smtClean="0">
                <a:solidFill>
                  <a:srgbClr val="7030A0"/>
                </a:solidFill>
                <a:latin typeface="+mn-ea"/>
              </a:rPr>
              <a:t>         </a:t>
            </a:r>
            <a:r>
              <a:rPr lang="zh-CN" altLang="en-US" sz="2800" dirty="0">
                <a:solidFill>
                  <a:srgbClr val="7030A0"/>
                </a:solidFill>
                <a:latin typeface="+mn-ea"/>
              </a:rPr>
              <a:t>为人</a:t>
            </a:r>
            <a:r>
              <a:rPr lang="en-US" altLang="zh-CN" sz="2800" dirty="0" smtClean="0">
                <a:solidFill>
                  <a:srgbClr val="7030A0"/>
                </a:solidFill>
                <a:latin typeface="+mn-ea"/>
              </a:rPr>
              <a:t>·</a:t>
            </a:r>
            <a:r>
              <a:rPr lang="zh-CN" altLang="en-US" sz="2800" dirty="0">
                <a:solidFill>
                  <a:srgbClr val="7030A0"/>
                </a:solidFill>
                <a:latin typeface="+mn-ea"/>
              </a:rPr>
              <a:t>为</a:t>
            </a:r>
            <a:r>
              <a:rPr lang="zh-CN" altLang="en-US" sz="2800" dirty="0" smtClean="0">
                <a:solidFill>
                  <a:srgbClr val="7030A0"/>
                </a:solidFill>
                <a:latin typeface="+mn-ea"/>
              </a:rPr>
              <a:t>学</a:t>
            </a:r>
            <a:r>
              <a:rPr lang="en-US" altLang="zh-CN" sz="2800" dirty="0" smtClean="0">
                <a:solidFill>
                  <a:srgbClr val="7030A0"/>
                </a:solidFill>
                <a:latin typeface="+mn-ea"/>
              </a:rPr>
              <a:t>·</a:t>
            </a:r>
            <a:r>
              <a:rPr lang="zh-CN" altLang="en-US" sz="2800" dirty="0" smtClean="0">
                <a:solidFill>
                  <a:srgbClr val="7030A0"/>
                </a:solidFill>
                <a:latin typeface="+mn-ea"/>
              </a:rPr>
              <a:t>为政</a:t>
            </a:r>
            <a:endParaRPr lang="zh-CN" altLang="en-US" sz="2800" b="1" dirty="0">
              <a:solidFill>
                <a:srgbClr val="7030A0"/>
              </a:solidFill>
              <a:latin typeface="+mn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2489200" y="3055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C00000"/>
                </a:solidFill>
              </a:rPr>
              <a:t>仁</a:t>
            </a:r>
            <a:r>
              <a:rPr lang="en-US" altLang="zh-CN" sz="3200" dirty="0" smtClean="0">
                <a:solidFill>
                  <a:srgbClr val="C00000"/>
                </a:solidFill>
              </a:rPr>
              <a:t>·</a:t>
            </a:r>
            <a:r>
              <a:rPr lang="zh-CN" altLang="en-US" sz="3200" dirty="0" smtClean="0">
                <a:solidFill>
                  <a:srgbClr val="C00000"/>
                </a:solidFill>
              </a:rPr>
              <a:t>义</a:t>
            </a:r>
            <a:r>
              <a:rPr lang="en-US" altLang="zh-CN" sz="3200" dirty="0" smtClean="0">
                <a:solidFill>
                  <a:srgbClr val="C00000"/>
                </a:solidFill>
              </a:rPr>
              <a:t>·</a:t>
            </a:r>
            <a:r>
              <a:rPr lang="zh-CN" altLang="en-US" sz="3200" dirty="0" smtClean="0">
                <a:solidFill>
                  <a:srgbClr val="C00000"/>
                </a:solidFill>
              </a:rPr>
              <a:t>礼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内容占位符 1"/>
          <p:cNvSpPr txBox="1">
            <a:spLocks/>
          </p:cNvSpPr>
          <p:nvPr/>
        </p:nvSpPr>
        <p:spPr>
          <a:xfrm>
            <a:off x="768350" y="1928655"/>
            <a:ext cx="7880350" cy="40675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rgbClr val="7030A0"/>
                </a:solidFill>
              </a:rPr>
              <a:t>       亲亲</a:t>
            </a:r>
            <a:r>
              <a:rPr lang="zh-CN" altLang="en-US" sz="2400" dirty="0">
                <a:solidFill>
                  <a:srgbClr val="7030A0"/>
                </a:solidFill>
              </a:rPr>
              <a:t>、故故、庸庸、劳劳，</a:t>
            </a:r>
            <a:r>
              <a:rPr lang="zh-CN" altLang="en-US" sz="2400" dirty="0">
                <a:solidFill>
                  <a:srgbClr val="FF0000"/>
                </a:solidFill>
              </a:rPr>
              <a:t>仁</a:t>
            </a:r>
            <a:r>
              <a:rPr lang="zh-CN" altLang="en-US" sz="2400" dirty="0">
                <a:solidFill>
                  <a:srgbClr val="7030A0"/>
                </a:solidFill>
              </a:rPr>
              <a:t>之杀也。贵贵、尊尊、贤贤、老老、长长，</a:t>
            </a:r>
            <a:r>
              <a:rPr lang="zh-CN" altLang="en-US" sz="2400" dirty="0">
                <a:solidFill>
                  <a:srgbClr val="FF0000"/>
                </a:solidFill>
              </a:rPr>
              <a:t>义</a:t>
            </a:r>
            <a:r>
              <a:rPr lang="zh-CN" altLang="en-US" sz="2400" dirty="0">
                <a:solidFill>
                  <a:srgbClr val="7030A0"/>
                </a:solidFill>
              </a:rPr>
              <a:t>之伦也。行之得其节，</a:t>
            </a:r>
            <a:r>
              <a:rPr lang="zh-CN" altLang="en-US" sz="2400" dirty="0">
                <a:solidFill>
                  <a:srgbClr val="FF0000"/>
                </a:solidFill>
              </a:rPr>
              <a:t>礼</a:t>
            </a:r>
            <a:r>
              <a:rPr lang="zh-CN" altLang="en-US" sz="2400" dirty="0">
                <a:solidFill>
                  <a:srgbClr val="7030A0"/>
                </a:solidFill>
              </a:rPr>
              <a:t>之序也</a:t>
            </a:r>
            <a:r>
              <a:rPr lang="zh-CN" altLang="en-US" sz="2400" dirty="0" smtClean="0">
                <a:solidFill>
                  <a:srgbClr val="7030A0"/>
                </a:solidFill>
              </a:rPr>
              <a:t>。</a:t>
            </a:r>
            <a:r>
              <a:rPr lang="zh-CN" altLang="en-US" sz="2400" dirty="0" smtClean="0">
                <a:solidFill>
                  <a:srgbClr val="FF0000"/>
                </a:solidFill>
              </a:rPr>
              <a:t>仁</a:t>
            </a:r>
            <a:r>
              <a:rPr lang="zh-CN" altLang="en-US" sz="2400" dirty="0">
                <a:solidFill>
                  <a:srgbClr val="7030A0"/>
                </a:solidFill>
              </a:rPr>
              <a:t>，爱也，故亲。</a:t>
            </a:r>
            <a:r>
              <a:rPr lang="zh-CN" altLang="en-US" sz="2400" dirty="0">
                <a:solidFill>
                  <a:srgbClr val="FF0000"/>
                </a:solidFill>
              </a:rPr>
              <a:t>义</a:t>
            </a:r>
            <a:r>
              <a:rPr lang="zh-CN" altLang="en-US" sz="2400" dirty="0">
                <a:solidFill>
                  <a:srgbClr val="7030A0"/>
                </a:solidFill>
              </a:rPr>
              <a:t>，理也，故行。</a:t>
            </a:r>
            <a:r>
              <a:rPr lang="zh-CN" altLang="en-US" sz="2400" dirty="0">
                <a:solidFill>
                  <a:srgbClr val="FF0000"/>
                </a:solidFill>
              </a:rPr>
              <a:t>礼</a:t>
            </a:r>
            <a:r>
              <a:rPr lang="zh-CN" altLang="en-US" sz="2400" dirty="0">
                <a:solidFill>
                  <a:srgbClr val="7030A0"/>
                </a:solidFill>
              </a:rPr>
              <a:t>，节也，故</a:t>
            </a:r>
            <a:r>
              <a:rPr lang="zh-CN" altLang="en-US" sz="2400" dirty="0" smtClean="0">
                <a:solidFill>
                  <a:srgbClr val="7030A0"/>
                </a:solidFill>
              </a:rPr>
              <a:t>成。</a:t>
            </a:r>
            <a:r>
              <a:rPr lang="en-US" altLang="zh-CN" sz="2400" dirty="0" smtClean="0">
                <a:solidFill>
                  <a:srgbClr val="7030A0"/>
                </a:solidFill>
              </a:rPr>
              <a:t>……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7030A0"/>
                </a:solidFill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</a:rPr>
              <a:t>      </a:t>
            </a:r>
            <a:r>
              <a:rPr lang="zh-CN" altLang="en-US" sz="2400" dirty="0" smtClean="0">
                <a:solidFill>
                  <a:srgbClr val="7030A0"/>
                </a:solidFill>
              </a:rPr>
              <a:t>君子</a:t>
            </a:r>
            <a:r>
              <a:rPr lang="zh-CN" altLang="en-US" sz="2400" dirty="0">
                <a:solidFill>
                  <a:srgbClr val="7030A0"/>
                </a:solidFill>
              </a:rPr>
              <a:t>处仁以义，然后仁也；行义以礼，然后义也；制礼，反本成末，然后礼也。三者皆通，然后</a:t>
            </a:r>
            <a:r>
              <a:rPr lang="zh-CN" altLang="en-US" sz="2400" dirty="0">
                <a:solidFill>
                  <a:srgbClr val="FF0000"/>
                </a:solidFill>
              </a:rPr>
              <a:t>道</a:t>
            </a:r>
            <a:r>
              <a:rPr lang="zh-CN" altLang="en-US" sz="2400" dirty="0">
                <a:solidFill>
                  <a:srgbClr val="7030A0"/>
                </a:solidFill>
              </a:rPr>
              <a:t>也</a:t>
            </a:r>
            <a:r>
              <a:rPr lang="zh-CN" altLang="en-US" sz="2400" dirty="0" smtClean="0">
                <a:solidFill>
                  <a:srgbClr val="7030A0"/>
                </a:solidFill>
              </a:rPr>
              <a:t>。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荀子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大略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pPr marL="0" indent="0">
              <a:buNone/>
            </a:pPr>
            <a:endParaRPr lang="en-US" altLang="zh-CN" sz="2000" dirty="0" smtClean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君子</a:t>
            </a:r>
            <a:r>
              <a:rPr lang="zh-CN" altLang="en-US" sz="2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养心莫善于诚。致诚则无它事矣，唯仁之为守，唯义之为行。</a:t>
            </a:r>
            <a:r>
              <a:rPr lang="en-US" altLang="zh-CN" sz="20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荀子</a:t>
            </a:r>
            <a:r>
              <a:rPr lang="en-US" altLang="zh-CN" sz="20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0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不苟</a:t>
            </a:r>
            <a:r>
              <a:rPr lang="en-US" altLang="zh-CN" sz="20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0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sz="20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45" y="339760"/>
            <a:ext cx="858855" cy="119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75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/>
              <a:t>二、孟子</a:t>
            </a:r>
            <a:r>
              <a:rPr lang="en-US" altLang="zh-CN" sz="3200" dirty="0" smtClean="0"/>
              <a:t>·</a:t>
            </a:r>
            <a:r>
              <a:rPr lang="zh-CN" altLang="en-US" sz="3200" dirty="0" smtClean="0"/>
              <a:t>为人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内容占位符 1"/>
          <p:cNvSpPr txBox="1">
            <a:spLocks/>
          </p:cNvSpPr>
          <p:nvPr/>
        </p:nvSpPr>
        <p:spPr>
          <a:xfrm>
            <a:off x="1024758" y="1986459"/>
            <a:ext cx="7441324" cy="40675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>
                <a:solidFill>
                  <a:srgbClr val="7030A0"/>
                </a:solidFill>
              </a:rPr>
              <a:t>       恻隐之心</a:t>
            </a:r>
            <a:r>
              <a:rPr lang="zh-CN" altLang="en-US" sz="2800" dirty="0">
                <a:solidFill>
                  <a:srgbClr val="7030A0"/>
                </a:solidFill>
              </a:rPr>
              <a:t>，人皆有之；羞恶之心，人皆有之；恭敬之心，人皆有之；是非之心，人皆有之</a:t>
            </a:r>
            <a:r>
              <a:rPr lang="zh-CN" altLang="en-US" sz="2800" dirty="0" smtClean="0">
                <a:solidFill>
                  <a:srgbClr val="7030A0"/>
                </a:solidFill>
              </a:rPr>
              <a:t>。</a:t>
            </a:r>
            <a:endParaRPr lang="en-US" altLang="zh-CN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7030A0"/>
                </a:solidFill>
              </a:rPr>
              <a:t> </a:t>
            </a:r>
            <a:r>
              <a:rPr lang="en-US" altLang="zh-CN" sz="2800" dirty="0" smtClean="0">
                <a:solidFill>
                  <a:srgbClr val="7030A0"/>
                </a:solidFill>
              </a:rPr>
              <a:t>      </a:t>
            </a:r>
            <a:r>
              <a:rPr lang="zh-CN" altLang="en-US" sz="2800" dirty="0" smtClean="0">
                <a:solidFill>
                  <a:srgbClr val="7030A0"/>
                </a:solidFill>
              </a:rPr>
              <a:t>恻隐之心</a:t>
            </a:r>
            <a:r>
              <a:rPr lang="zh-CN" altLang="en-US" sz="2800" dirty="0">
                <a:solidFill>
                  <a:srgbClr val="7030A0"/>
                </a:solidFill>
              </a:rPr>
              <a:t>，仁也；羞恶之心，义也；恭敬之心，礼也；是非之心，智也。仁、义、礼、智，非由外铄我也，我固有之也</a:t>
            </a:r>
            <a:r>
              <a:rPr lang="zh-CN" altLang="en-US" sz="2800" dirty="0" smtClean="0">
                <a:solidFill>
                  <a:srgbClr val="7030A0"/>
                </a:solidFill>
              </a:rPr>
              <a:t>。</a:t>
            </a:r>
            <a:endParaRPr lang="en-US" altLang="zh-CN" sz="2800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altLang="zh-CN" sz="240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——《</a:t>
            </a:r>
            <a:r>
              <a:rPr lang="zh-CN" altLang="en-US" sz="24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告子上</a:t>
            </a:r>
            <a:r>
              <a:rPr lang="en-US" altLang="zh-CN" sz="240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4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146" name="Picture 2" descr="C:\Users\jiaxitian\AppData\Roaming\360se6\Application\User Data\temp\42577322a34018fb4623e8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44" y="196462"/>
            <a:ext cx="1122953" cy="149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/>
              <a:t>二、孟子</a:t>
            </a:r>
            <a:r>
              <a:rPr lang="en-US" altLang="zh-CN" sz="3200" dirty="0" smtClean="0"/>
              <a:t>·</a:t>
            </a:r>
            <a:r>
              <a:rPr lang="zh-CN" altLang="en-US" sz="3200" dirty="0" smtClean="0"/>
              <a:t>为人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内容占位符 1"/>
          <p:cNvSpPr txBox="1">
            <a:spLocks/>
          </p:cNvSpPr>
          <p:nvPr/>
        </p:nvSpPr>
        <p:spPr>
          <a:xfrm>
            <a:off x="1024758" y="1986459"/>
            <a:ext cx="7441324" cy="40675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7030A0"/>
                </a:solidFill>
              </a:rPr>
              <a:t>        </a:t>
            </a:r>
            <a:r>
              <a:rPr lang="zh-CN" altLang="en-US" sz="2400" dirty="0" smtClean="0">
                <a:solidFill>
                  <a:schemeClr val="tx1"/>
                </a:solidFill>
              </a:rPr>
              <a:t>生</a:t>
            </a:r>
            <a:r>
              <a:rPr lang="zh-CN" altLang="en-US" sz="2400" dirty="0">
                <a:solidFill>
                  <a:schemeClr val="tx1"/>
                </a:solidFill>
              </a:rPr>
              <a:t>，亦我所欲也。义亦我所欲也。二者不可得兼，</a:t>
            </a:r>
            <a:r>
              <a:rPr lang="zh-CN" altLang="en-US" sz="2400" dirty="0">
                <a:solidFill>
                  <a:srgbClr val="FF0000"/>
                </a:solidFill>
              </a:rPr>
              <a:t>舍生而取义</a:t>
            </a:r>
            <a:r>
              <a:rPr lang="zh-CN" altLang="en-US" sz="2400" dirty="0">
                <a:solidFill>
                  <a:schemeClr val="tx1"/>
                </a:solidFill>
              </a:rPr>
              <a:t>者也</a:t>
            </a:r>
            <a:r>
              <a:rPr lang="zh-CN" altLang="en-US" sz="2400" dirty="0" smtClean="0">
                <a:solidFill>
                  <a:schemeClr val="tx1"/>
                </a:solidFill>
              </a:rPr>
              <a:t>。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告子上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sz="24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7030A0"/>
                </a:solidFill>
              </a:rPr>
              <a:t>        </a:t>
            </a:r>
            <a:r>
              <a:rPr lang="zh-CN" altLang="en-US" sz="2400" dirty="0" smtClean="0">
                <a:solidFill>
                  <a:schemeClr val="tx1"/>
                </a:solidFill>
              </a:rPr>
              <a:t>养心</a:t>
            </a:r>
            <a:r>
              <a:rPr lang="zh-CN" altLang="en-US" sz="2400" dirty="0">
                <a:solidFill>
                  <a:schemeClr val="tx1"/>
                </a:solidFill>
              </a:rPr>
              <a:t>莫善于</a:t>
            </a:r>
            <a:r>
              <a:rPr lang="zh-CN" altLang="en-US" sz="2400" dirty="0">
                <a:solidFill>
                  <a:srgbClr val="FF0000"/>
                </a:solidFill>
              </a:rPr>
              <a:t>寡欲</a:t>
            </a:r>
            <a:r>
              <a:rPr lang="zh-CN" altLang="en-US" sz="2400" dirty="0">
                <a:solidFill>
                  <a:schemeClr val="tx1"/>
                </a:solidFill>
              </a:rPr>
              <a:t>。其为人也寡欲，虽有不存焉者，寡矣；其为人也多欲，虽有存焉者，寡矣</a:t>
            </a:r>
            <a:r>
              <a:rPr lang="zh-CN" altLang="en-US" sz="2400" dirty="0" smtClean="0">
                <a:solidFill>
                  <a:schemeClr val="tx1"/>
                </a:solidFill>
              </a:rPr>
              <a:t>。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尽心下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7030A0"/>
                </a:solidFill>
              </a:rPr>
              <a:t>       居</a:t>
            </a:r>
            <a:r>
              <a:rPr lang="zh-CN" altLang="en-US" sz="2400" dirty="0">
                <a:solidFill>
                  <a:srgbClr val="7030A0"/>
                </a:solidFill>
              </a:rPr>
              <a:t>天下之广居，立天下之正位，行天下之大道；得志与民由之，不得志独行其道；富贵不能淫，贫贱不能移，威武不能屈：此之谓</a:t>
            </a:r>
            <a:r>
              <a:rPr lang="zh-CN" altLang="en-US" sz="2400" dirty="0" smtClean="0">
                <a:solidFill>
                  <a:srgbClr val="FF0000"/>
                </a:solidFill>
              </a:rPr>
              <a:t>大丈夫</a:t>
            </a:r>
            <a:r>
              <a:rPr lang="zh-CN" altLang="en-US" sz="2400" dirty="0" smtClean="0">
                <a:solidFill>
                  <a:srgbClr val="7030A0"/>
                </a:solidFill>
              </a:rPr>
              <a:t>。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滕文公下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sz="2400" dirty="0" smtClean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146" name="Picture 2" descr="C:\Users\jiaxitian\AppData\Roaming\360se6\Application\User Data\temp\42577322a34018fb4623e8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44" y="196462"/>
            <a:ext cx="1122953" cy="149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/>
              <a:t>三、孟子</a:t>
            </a:r>
            <a:r>
              <a:rPr lang="en-US" altLang="zh-CN" sz="3200" dirty="0" smtClean="0"/>
              <a:t>·</a:t>
            </a:r>
            <a:r>
              <a:rPr lang="zh-CN" altLang="en-US" sz="3200" dirty="0" smtClean="0"/>
              <a:t>为人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内容占位符 1"/>
          <p:cNvSpPr txBox="1">
            <a:spLocks/>
          </p:cNvSpPr>
          <p:nvPr/>
        </p:nvSpPr>
        <p:spPr>
          <a:xfrm>
            <a:off x="914401" y="1876097"/>
            <a:ext cx="7551682" cy="40675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0070C0"/>
                </a:solidFill>
              </a:rPr>
              <a:t>     “</a:t>
            </a:r>
            <a:r>
              <a:rPr lang="zh-CN" altLang="en-US" sz="2400" dirty="0">
                <a:solidFill>
                  <a:srgbClr val="0070C0"/>
                </a:solidFill>
              </a:rPr>
              <a:t>敢问何谓</a:t>
            </a:r>
            <a:r>
              <a:rPr lang="zh-CN" altLang="en-US" sz="2400" dirty="0">
                <a:solidFill>
                  <a:srgbClr val="FF0000"/>
                </a:solidFill>
              </a:rPr>
              <a:t>浩然之气</a:t>
            </a:r>
            <a:r>
              <a:rPr lang="zh-CN" altLang="en-US" sz="2400" dirty="0">
                <a:solidFill>
                  <a:srgbClr val="0070C0"/>
                </a:solidFill>
              </a:rPr>
              <a:t>？”</a:t>
            </a: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</a:rPr>
              <a:t>       曰</a:t>
            </a:r>
            <a:r>
              <a:rPr lang="zh-CN" altLang="en-US" sz="2400" dirty="0">
                <a:solidFill>
                  <a:srgbClr val="0070C0"/>
                </a:solidFill>
              </a:rPr>
              <a:t>：“难言也。其为气也，至大至刚，以直养而无害，则塞于天地之间。其为气也，配义与道；无是，馁也。</a:t>
            </a:r>
            <a:r>
              <a:rPr lang="zh-CN" altLang="en-US" sz="2400" dirty="0">
                <a:solidFill>
                  <a:srgbClr val="FF0000"/>
                </a:solidFill>
              </a:rPr>
              <a:t>是集义所生者</a:t>
            </a:r>
            <a:r>
              <a:rPr lang="zh-CN" altLang="en-US" sz="2400" dirty="0">
                <a:solidFill>
                  <a:srgbClr val="0070C0"/>
                </a:solidFill>
              </a:rPr>
              <a:t>，非义袭而取之也。行有不慊于心，则馁矣</a:t>
            </a:r>
            <a:r>
              <a:rPr lang="zh-CN" altLang="en-US" sz="2400" dirty="0" smtClean="0">
                <a:solidFill>
                  <a:srgbClr val="0070C0"/>
                </a:solidFill>
              </a:rPr>
              <a:t>。”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sz="20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7030A0"/>
                </a:solidFill>
              </a:rPr>
              <a:t>       天</a:t>
            </a:r>
            <a:r>
              <a:rPr lang="zh-CN" altLang="en-US" sz="2400" dirty="0">
                <a:solidFill>
                  <a:srgbClr val="7030A0"/>
                </a:solidFill>
              </a:rPr>
              <a:t>将降大任于斯人也，必先苦其心志，劳其筋骨，饿其体肤，空乏其身，行拂乱其所为也，所以动心忍性，增益其所不能。</a:t>
            </a:r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Picture 2" descr="C:\Users\jiaxitian\AppData\Roaming\360se6\Application\User Data\temp\42577322a34018fb4623e8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44" y="196462"/>
            <a:ext cx="1122953" cy="149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/>
              <a:t>三、孟子</a:t>
            </a:r>
            <a:r>
              <a:rPr lang="en-US" altLang="zh-CN" sz="3200" dirty="0" smtClean="0"/>
              <a:t>·</a:t>
            </a:r>
            <a:r>
              <a:rPr lang="zh-CN" altLang="en-US" sz="3200" dirty="0" smtClean="0"/>
              <a:t>为学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内容占位符 1"/>
          <p:cNvSpPr txBox="1">
            <a:spLocks/>
          </p:cNvSpPr>
          <p:nvPr/>
        </p:nvSpPr>
        <p:spPr>
          <a:xfrm>
            <a:off x="914401" y="1876097"/>
            <a:ext cx="7551682" cy="40675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0070C0"/>
                </a:solidFill>
              </a:rPr>
              <a:t>       孟子</a:t>
            </a:r>
            <a:r>
              <a:rPr lang="zh-CN" altLang="en-US" sz="2400" dirty="0">
                <a:solidFill>
                  <a:srgbClr val="0070C0"/>
                </a:solidFill>
              </a:rPr>
              <a:t>曰：“仁，人心也；义，人路也。舍其路而弗由，放其心而不知求，哀哉！人有鸡犬放，则知求之；有放心而不知求。学问之道无他，</a:t>
            </a:r>
            <a:r>
              <a:rPr lang="zh-CN" altLang="en-US" sz="2400" dirty="0">
                <a:solidFill>
                  <a:srgbClr val="FF0000"/>
                </a:solidFill>
              </a:rPr>
              <a:t>求其放心</a:t>
            </a:r>
            <a:r>
              <a:rPr lang="zh-CN" altLang="en-US" sz="2400" dirty="0">
                <a:solidFill>
                  <a:srgbClr val="0070C0"/>
                </a:solidFill>
              </a:rPr>
              <a:t>而已矣。</a:t>
            </a:r>
            <a:r>
              <a:rPr lang="zh-CN" altLang="en-US" sz="2400" dirty="0" smtClean="0">
                <a:solidFill>
                  <a:srgbClr val="0070C0"/>
                </a:solidFill>
              </a:rPr>
              <a:t>”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——《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告子上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7030A0"/>
                </a:solidFill>
              </a:rPr>
              <a:t>      “人类不缺乏善的基因，不缺乏善意。你知道善意是经过什么才变成恶的？经过</a:t>
            </a:r>
            <a:r>
              <a:rPr lang="zh-CN" altLang="en-US" sz="2400" dirty="0" smtClean="0">
                <a:solidFill>
                  <a:srgbClr val="FF0000"/>
                </a:solidFill>
              </a:rPr>
              <a:t>权力和金钱</a:t>
            </a:r>
            <a:r>
              <a:rPr lang="zh-CN" altLang="en-US" sz="2400" dirty="0" smtClean="0">
                <a:solidFill>
                  <a:srgbClr val="7030A0"/>
                </a:solidFill>
              </a:rPr>
              <a:t>。”</a:t>
            </a:r>
            <a:endParaRPr lang="en-US" altLang="zh-CN" sz="2400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范增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国学开讲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pPr marL="0" indent="0" algn="r"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（养心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莫善于</a:t>
            </a:r>
            <a:r>
              <a:rPr lang="zh-CN" altLang="en-US" sz="20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寡欲）</a:t>
            </a:r>
            <a:endParaRPr lang="zh-CN" altLang="en-US" sz="24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Picture 2" descr="C:\Users\jiaxitian\AppData\Roaming\360se6\Application\User Data\temp\42577322a34018fb4623e8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44" y="196462"/>
            <a:ext cx="1122953" cy="149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/>
              <a:t>四、孟子</a:t>
            </a:r>
            <a:r>
              <a:rPr lang="en-US" altLang="zh-CN" sz="3200" dirty="0" smtClean="0"/>
              <a:t>·</a:t>
            </a:r>
            <a:r>
              <a:rPr lang="zh-CN" altLang="en-US" sz="3200" dirty="0" smtClean="0"/>
              <a:t>为政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内容占位符 1"/>
          <p:cNvSpPr txBox="1">
            <a:spLocks/>
          </p:cNvSpPr>
          <p:nvPr/>
        </p:nvSpPr>
        <p:spPr>
          <a:xfrm>
            <a:off x="768349" y="1797267"/>
            <a:ext cx="8128001" cy="40675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rgbClr val="7030A0"/>
                </a:solidFill>
              </a:rPr>
              <a:t>       五</a:t>
            </a:r>
            <a:r>
              <a:rPr lang="zh-CN" altLang="en-US" sz="2400" dirty="0">
                <a:solidFill>
                  <a:srgbClr val="7030A0"/>
                </a:solidFill>
              </a:rPr>
              <a:t>亩之宅，树之以桑，五十者可以衣帛矣。鸡豚狗彘之畜，无失其时，七十者可以食肉矣。百亩之田，勿夺其时，数口之家，可以无饥矣；谨庠序之教，申之以孝悌之义，颁白者不负戴于道路矣。七十者衣帛食肉，黎民不饥不寒，然而</a:t>
            </a:r>
            <a:r>
              <a:rPr lang="zh-CN" altLang="en-US" sz="2400" dirty="0">
                <a:solidFill>
                  <a:srgbClr val="FF0000"/>
                </a:solidFill>
              </a:rPr>
              <a:t>不王者</a:t>
            </a:r>
            <a:r>
              <a:rPr lang="zh-CN" altLang="en-US" sz="2400" dirty="0">
                <a:solidFill>
                  <a:srgbClr val="7030A0"/>
                </a:solidFill>
              </a:rPr>
              <a:t>，未之有也。</a:t>
            </a:r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r">
              <a:buNone/>
            </a:pP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——《</a:t>
            </a:r>
            <a:r>
              <a:rPr lang="zh-CN" altLang="en-US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孟子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梁惠王上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pPr marL="0" indent="0">
              <a:buNone/>
            </a:pPr>
            <a:endParaRPr lang="en-US" altLang="zh-CN" sz="12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大道</a:t>
            </a:r>
            <a:r>
              <a:rPr lang="zh-CN" altLang="en-US" sz="2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行也，天下为公，选贤与能，讲信修睦，故人不独亲其亲，不独子其子，使老有所终，壮有所用，幼有所长，鳏寡孤独废疾者皆有所养；男有分，女有归，货恶其弃于地也不必藏于己，力恶其不出于身也不必为己，是故谋闭而不兴，盗窃乱贼而不作，故外户而不闭，是谓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大同</a:t>
            </a:r>
            <a:r>
              <a:rPr lang="zh-CN" altLang="en-US" sz="24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r">
              <a:buNone/>
            </a:pP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——《</a:t>
            </a:r>
            <a:r>
              <a:rPr lang="zh-CN" altLang="en-US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中庸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0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2" descr="C:\Users\jiaxitian\AppData\Roaming\360se6\Application\User Data\temp\d788d43f8794a4c2990a389c0df41bd5ad6e3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20" y="236370"/>
            <a:ext cx="941149" cy="129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ksoSlideStyle" descr="#wm#_60_03_322_133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599" name="Rectangle 2" descr="#wm#_60_03_322_133_a_1_19#clear#"/>
          <p:cNvSpPr>
            <a:spLocks noGrp="1" noChangeArrowheads="1"/>
          </p:cNvSpPr>
          <p:nvPr>
            <p:ph type="title" idx="4294967295"/>
          </p:nvPr>
        </p:nvSpPr>
        <p:spPr>
          <a:xfrm>
            <a:off x="958022" y="2204394"/>
            <a:ext cx="7227888" cy="820737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</a:rPr>
              <a:t>  一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个</a:t>
            </a:r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</a:rPr>
              <a:t>大臣怎样做，可以祸国殃民？</a:t>
            </a:r>
            <a:endParaRPr lang="zh-CN" altLang="zh-C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2374866" y="1705496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ksoSlideStyle" descr="#wm#_60_03_322_133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599" name="Rectangle 2" descr="#wm#_60_03_322_133_a_1_19#clear#"/>
          <p:cNvSpPr>
            <a:spLocks noGrp="1" noChangeArrowheads="1"/>
          </p:cNvSpPr>
          <p:nvPr>
            <p:ph type="title" idx="4294967295"/>
          </p:nvPr>
        </p:nvSpPr>
        <p:spPr>
          <a:xfrm>
            <a:off x="1349981" y="817029"/>
            <a:ext cx="6406618" cy="820737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lang="zh-CN" altLang="en-US" sz="3200" dirty="0" smtClean="0">
                <a:solidFill>
                  <a:srgbClr val="C00000"/>
                </a:solidFill>
              </a:rPr>
              <a:t>仇士良</a:t>
            </a:r>
            <a:endParaRPr lang="zh-CN" altLang="zh-CN" sz="3200" dirty="0">
              <a:solidFill>
                <a:srgbClr val="C00000"/>
              </a:solidFill>
            </a:endParaRPr>
          </a:p>
        </p:txBody>
      </p:sp>
      <p:sp>
        <p:nvSpPr>
          <p:cNvPr id="1048601" name="Text Box 4" descr="#wm#_60_03_322_133_b_1_16#clear#"/>
          <p:cNvSpPr txBox="1">
            <a:spLocks noChangeArrowheads="1"/>
          </p:cNvSpPr>
          <p:nvPr/>
        </p:nvSpPr>
        <p:spPr bwMode="auto">
          <a:xfrm>
            <a:off x="1403135" y="2146909"/>
            <a:ext cx="6369269" cy="188443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“天子</a:t>
            </a:r>
            <a:r>
              <a:rPr lang="zh-CN" altLang="en-US" sz="2400" dirty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不可令闲，常宜以奢靡娱其耳目，使日新月盛，无暇更及他事，然后吾辈可以得志</a:t>
            </a:r>
            <a:r>
              <a:rPr lang="zh-CN" altLang="en-US" sz="2400" dirty="0" smtClean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慎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勿</a:t>
            </a:r>
            <a:r>
              <a:rPr lang="zh-CN" altLang="en-US" sz="2400" dirty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使之</a:t>
            </a:r>
            <a:r>
              <a:rPr lang="zh-CN" altLang="en-US" sz="2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读书</a:t>
            </a:r>
            <a:r>
              <a:rPr lang="zh-CN" altLang="en-US" sz="2400" dirty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，亲近</a:t>
            </a:r>
            <a:r>
              <a:rPr lang="zh-CN" altLang="en-US" sz="2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儒生</a:t>
            </a:r>
            <a:r>
              <a:rPr lang="zh-CN" altLang="en-US" sz="2400" dirty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，彼见前代兴亡，必知忧惧，则吾辈疏斥矣</a:t>
            </a:r>
            <a:r>
              <a:rPr lang="zh-CN" altLang="en-US" sz="2400" dirty="0" smtClean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。”</a:t>
            </a:r>
            <a:endParaRPr lang="en-US" altLang="zh-CN" sz="2400" dirty="0" smtClean="0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2400" dirty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1" hangingPunct="1"/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——《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资治通鉴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000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2374866" y="1705496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Box 4" descr="#wm#_60_03_322_133_b_1_16#clear#"/>
          <p:cNvSpPr txBox="1">
            <a:spLocks noChangeArrowheads="1"/>
          </p:cNvSpPr>
          <p:nvPr/>
        </p:nvSpPr>
        <p:spPr bwMode="auto">
          <a:xfrm>
            <a:off x="1905000" y="5093576"/>
            <a:ext cx="6257999" cy="69762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宪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宗、文宗时宦官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，檀权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揽政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余年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，先后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杀二王、一妃、四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宰相。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 descr="C:\Users\jiaxitian\AppData\Roaming\360se6\Application\User Data\temp\d000baa1cd11728b2f34e262cbfcc3cec3fd2c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15" y="4965485"/>
            <a:ext cx="825715" cy="82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2228850"/>
            <a:ext cx="8597901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7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fx120.net/sports/UploadFiles_2602/201101/2011011214201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278138" cy="4050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4" name="Picture 8" descr="http://www.haotuku.com/nanmingxing/dalu/liuhuan/065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://images.ewsos.com/news_img/man/2010/04/20100418105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4993">
            <a:off x="3429004" y="1555208"/>
            <a:ext cx="3088802" cy="3298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38" name="Picture 2" descr="http://www.mm111.net/uploadfile/article/uploadfile/200808/20080815094258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1103">
            <a:off x="5940152" y="3429000"/>
            <a:ext cx="2304256" cy="3105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http://imgsrc.baidu.com/forum/pic/item/81fa6327c0cc7e14908f9d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89363"/>
            <a:ext cx="5253037" cy="280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50095" y="1264749"/>
            <a:ext cx="428818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eaLnBrk="1" hangingPunct="1"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kumimoji="1" lang="zh-CN" altLang="en-US" sz="3600" b="1" kern="0" dirty="0" smtClean="0">
                <a:solidFill>
                  <a:srgbClr val="FFFF99"/>
                </a:solidFill>
                <a:latin typeface="黑体" panose="02010609060101010101" pitchFamily="49" charset="-122"/>
              </a:rPr>
              <a:t>中国文化代言人</a:t>
            </a:r>
            <a:endParaRPr kumimoji="1" lang="zh-CN" altLang="en-US" sz="3600" b="1" kern="0" dirty="0">
              <a:solidFill>
                <a:srgbClr val="FFFF99"/>
              </a:solidFill>
              <a:latin typeface="黑体" panose="02010609060101010101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None/>
              <a:defRPr/>
            </a:pPr>
            <a:endParaRPr kumimoji="1" lang="zh-CN" altLang="en-US" sz="2800" b="1" kern="0" dirty="0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zh-CN" sz="3200" b="1" kern="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pic>
        <p:nvPicPr>
          <p:cNvPr id="10242" name="Picture 2" descr="C:\Users\jiaxitian\AppData\Roaming\360se6\Application\User Data\temp\728da9773912b31b696cc8268618367adab4e1b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06916"/>
            <a:ext cx="3221489" cy="446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10" y="909638"/>
            <a:ext cx="2923440" cy="42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4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730250" y="646113"/>
            <a:ext cx="8229600" cy="1057275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加</a:t>
            </a:r>
            <a:r>
              <a:rPr lang="zh-CN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分选作</a:t>
            </a:r>
            <a:r>
              <a:rPr lang="zh-CN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（二）</a:t>
            </a:r>
            <a:endParaRPr lang="zh-CN" altLang="zh-CN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32134" y="1850265"/>
            <a:ext cx="7016929" cy="28619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zh-CN" sz="28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</a:t>
            </a:r>
            <a:r>
              <a:rPr lang="en-US" altLang="zh-CN" sz="3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三侠剑</a:t>
            </a:r>
            <a:r>
              <a:rPr lang="en-US" altLang="zh-CN" sz="3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10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（张杰鑫</a:t>
            </a:r>
            <a:r>
              <a:rPr lang="zh-CN" altLang="en-US" sz="310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3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，完成一篇读书报告。</a:t>
            </a:r>
            <a:endParaRPr lang="en-US" altLang="zh-CN" sz="3100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altLang="zh-CN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要求：观点明确，</a:t>
            </a:r>
            <a:r>
              <a:rPr lang="en-US" altLang="zh-CN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00</a:t>
            </a:r>
            <a:r>
              <a:rPr lang="zh-CN" altLang="en-US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字以上，有</a:t>
            </a:r>
            <a:r>
              <a:rPr lang="zh-CN" altLang="en-US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原文摘录</a:t>
            </a:r>
            <a:r>
              <a:rPr lang="zh-CN" altLang="en-US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提示：采用中国传统文化“四为”视角，或者，集中分析评述某一位人物。</a:t>
            </a:r>
            <a:endParaRPr lang="en-US" altLang="zh-CN" sz="28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http://d.hiphotos.baidu.com/baike/w%3D268/sign=88fb881a8044ebf86d716339e1f8d736/96dda144ad345982512c548b0bf431adcbef8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43" y="4712229"/>
            <a:ext cx="1210785" cy="17258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058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730250" y="646113"/>
            <a:ext cx="8229600" cy="1057275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/>
              <a:t>课外阅读</a:t>
            </a:r>
            <a:r>
              <a:rPr lang="zh-CN" altLang="en-US" sz="3200" dirty="0" smtClean="0"/>
              <a:t>：</a:t>
            </a:r>
            <a:endParaRPr lang="zh-CN" altLang="zh-CN" sz="32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941730" y="2154054"/>
            <a:ext cx="4270375" cy="9380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rgbClr val="0000FF"/>
                </a:solidFill>
              </a:rPr>
              <a:t>尤锐：</a:t>
            </a:r>
            <a:r>
              <a:rPr lang="en-US" altLang="zh-CN" sz="2400" dirty="0" smtClean="0">
                <a:solidFill>
                  <a:srgbClr val="0000FF"/>
                </a:solidFill>
              </a:rPr>
              <a:t>《</a:t>
            </a:r>
            <a:r>
              <a:rPr lang="zh-CN" altLang="en-US" sz="2400" dirty="0" smtClean="0">
                <a:solidFill>
                  <a:srgbClr val="0000FF"/>
                </a:solidFill>
              </a:rPr>
              <a:t>展望永恒帝国</a:t>
            </a:r>
            <a:r>
              <a:rPr lang="en-US" altLang="zh-CN" sz="2400" dirty="0" smtClean="0">
                <a:solidFill>
                  <a:srgbClr val="0000FF"/>
                </a:solidFill>
              </a:rPr>
              <a:t>》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内容占位符 1"/>
          <p:cNvSpPr txBox="1">
            <a:spLocks/>
          </p:cNvSpPr>
          <p:nvPr/>
        </p:nvSpPr>
        <p:spPr bwMode="auto">
          <a:xfrm>
            <a:off x="781859" y="2157321"/>
            <a:ext cx="4159871" cy="9380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萧功秦：</a:t>
            </a:r>
            <a:r>
              <a:rPr lang="en-US" altLang="zh-CN" sz="2400" dirty="0" smtClean="0">
                <a:solidFill>
                  <a:srgbClr val="FF0000"/>
                </a:solidFill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</a:rPr>
              <a:t>儒家文化的</a:t>
            </a:r>
            <a:r>
              <a:rPr lang="zh-CN" altLang="en-US" sz="2400" dirty="0" smtClean="0">
                <a:solidFill>
                  <a:srgbClr val="FF0000"/>
                </a:solidFill>
              </a:rPr>
              <a:t>困境</a:t>
            </a:r>
            <a:r>
              <a:rPr lang="en-US" altLang="zh-CN" sz="2400" dirty="0" smtClean="0">
                <a:solidFill>
                  <a:srgbClr val="FF0000"/>
                </a:solidFill>
              </a:rPr>
              <a:t>》</a:t>
            </a:r>
          </a:p>
        </p:txBody>
      </p:sp>
      <p:pic>
        <p:nvPicPr>
          <p:cNvPr id="1030" name="Picture 6" descr="C:\Users\jiaxitian\AppData\Roaming\360se6\Application\User Data\temp\21a4462309f790521ecdc7290ef3d7ca7acbd5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94" y="3092127"/>
            <a:ext cx="1750528" cy="239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.hiphotos.baidu.com/baike/w%3D268/sign=30fbea2c4936acaf59e091fa44d98d03/3b292df5e0fe99254725c04536a85edf8db171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54" y="3095394"/>
            <a:ext cx="1695241" cy="23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ksoSlideStyle" descr="#wm#_60_03_322_133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599" name="Rectangle 2" descr="#wm#_60_03_322_133_a_1_19#clear#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546101"/>
            <a:ext cx="7227888" cy="820737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u"/>
            </a:pPr>
            <a:r>
              <a:rPr lang="zh-CN" altLang="en-US" sz="2800" dirty="0" smtClean="0"/>
              <a:t>内容概要</a:t>
            </a:r>
            <a:endParaRPr lang="zh-CN" altLang="zh-CN" sz="2800" dirty="0"/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647700" y="12652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 bwMode="auto">
          <a:xfrm>
            <a:off x="838200" y="4810876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 Box 10" descr="#wm#_60_03_322_133_b_3_16#clear#"/>
          <p:cNvSpPr txBox="1">
            <a:spLocks noChangeArrowheads="1"/>
          </p:cNvSpPr>
          <p:nvPr/>
        </p:nvSpPr>
        <p:spPr bwMode="auto">
          <a:xfrm>
            <a:off x="723900" y="4319502"/>
            <a:ext cx="538855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lang="zh-CN" altLang="en-US" sz="2400" b="1" dirty="0" smtClean="0"/>
              <a:t>下节课：</a:t>
            </a:r>
            <a:r>
              <a:rPr lang="en-US" altLang="zh-CN" sz="2400" b="1" dirty="0" smtClean="0"/>
              <a:t>《</a:t>
            </a:r>
            <a:r>
              <a:rPr lang="zh-CN" altLang="en-US" sz="2400" b="1" dirty="0"/>
              <a:t>老子</a:t>
            </a:r>
            <a:r>
              <a:rPr lang="en-US" altLang="zh-CN" sz="2400" b="1" dirty="0"/>
              <a:t>》</a:t>
            </a:r>
            <a:endParaRPr lang="zh-CN" altLang="zh-CN" sz="2400" b="1" dirty="0"/>
          </a:p>
        </p:txBody>
      </p:sp>
      <p:sp>
        <p:nvSpPr>
          <p:cNvPr id="18" name="Oval 3" descr="#wm#_60_03_*Z"/>
          <p:cNvSpPr>
            <a:spLocks noChangeArrowheads="1"/>
          </p:cNvSpPr>
          <p:nvPr/>
        </p:nvSpPr>
        <p:spPr bwMode="auto">
          <a:xfrm>
            <a:off x="1375846" y="1436670"/>
            <a:ext cx="690563" cy="690562"/>
          </a:xfrm>
          <a:prstGeom prst="ellipse">
            <a:avLst/>
          </a:prstGeom>
          <a:solidFill>
            <a:srgbClr val="389DBA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 descr="#wm#_60_03_322_133_b_1_16#clear#"/>
          <p:cNvSpPr txBox="1">
            <a:spLocks noChangeArrowheads="1"/>
          </p:cNvSpPr>
          <p:nvPr/>
        </p:nvSpPr>
        <p:spPr bwMode="auto">
          <a:xfrm>
            <a:off x="2325171" y="1485882"/>
            <a:ext cx="6192838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孟子与孔子在思想上的差异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Oval 6" descr="#wm#_60_03_*Z"/>
          <p:cNvSpPr>
            <a:spLocks noChangeArrowheads="1"/>
          </p:cNvSpPr>
          <p:nvPr/>
        </p:nvSpPr>
        <p:spPr bwMode="auto">
          <a:xfrm>
            <a:off x="1375846" y="2192320"/>
            <a:ext cx="690563" cy="690562"/>
          </a:xfrm>
          <a:prstGeom prst="ellipse">
            <a:avLst/>
          </a:prstGeom>
          <a:solidFill>
            <a:srgbClr val="FA5A4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xt Box 7" descr="#wm#_60_03_322_133_b_2_16#clear#"/>
          <p:cNvSpPr txBox="1">
            <a:spLocks noChangeArrowheads="1"/>
          </p:cNvSpPr>
          <p:nvPr/>
        </p:nvSpPr>
        <p:spPr bwMode="auto">
          <a:xfrm>
            <a:off x="2342104" y="3083166"/>
            <a:ext cx="6192838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孟子思想在为人、学、政方面的主要</a:t>
            </a:r>
            <a:r>
              <a:rPr lang="zh-CN" altLang="en-US" sz="2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特征</a:t>
            </a:r>
          </a:p>
        </p:txBody>
      </p:sp>
      <p:sp>
        <p:nvSpPr>
          <p:cNvPr id="22" name="Oval 9" descr="#wm#_60_03_*Z"/>
          <p:cNvSpPr>
            <a:spLocks noChangeArrowheads="1"/>
          </p:cNvSpPr>
          <p:nvPr/>
        </p:nvSpPr>
        <p:spPr bwMode="auto">
          <a:xfrm>
            <a:off x="1375846" y="2955907"/>
            <a:ext cx="690563" cy="690563"/>
          </a:xfrm>
          <a:prstGeom prst="ellipse">
            <a:avLst/>
          </a:prstGeom>
          <a:solidFill>
            <a:srgbClr val="FAAA4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 Box 10" descr="#wm#_60_03_322_133_b_3_16#clear#"/>
          <p:cNvSpPr txBox="1">
            <a:spLocks noChangeArrowheads="1"/>
          </p:cNvSpPr>
          <p:nvPr/>
        </p:nvSpPr>
        <p:spPr bwMode="auto">
          <a:xfrm>
            <a:off x="2325171" y="2265889"/>
            <a:ext cx="6192838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FA5A4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孔子多提仁礼，孟子为何提仁义更多</a:t>
            </a:r>
            <a:endParaRPr lang="zh-CN" altLang="en-US" sz="2400" dirty="0">
              <a:solidFill>
                <a:srgbClr val="FA5A4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35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ksoSlideStyle" descr="#wm#_60_03_322_133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599" name="Rectangle 2" descr="#wm#_60_03_322_133_a_1_19#clear#"/>
          <p:cNvSpPr>
            <a:spLocks noGrp="1" noChangeArrowheads="1"/>
          </p:cNvSpPr>
          <p:nvPr>
            <p:ph type="title" idx="4294967295"/>
          </p:nvPr>
        </p:nvSpPr>
        <p:spPr>
          <a:xfrm>
            <a:off x="817030" y="817029"/>
            <a:ext cx="7227888" cy="820737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lang="en-US" altLang="zh-CN" sz="3200" dirty="0" smtClean="0">
                <a:solidFill>
                  <a:srgbClr val="002060"/>
                </a:solidFill>
              </a:rPr>
              <a:t>《</a:t>
            </a:r>
            <a:r>
              <a:rPr lang="zh-CN" altLang="en-US" sz="3200" dirty="0" smtClean="0">
                <a:solidFill>
                  <a:srgbClr val="002060"/>
                </a:solidFill>
              </a:rPr>
              <a:t>孟子</a:t>
            </a:r>
            <a:r>
              <a:rPr lang="en-US" altLang="zh-CN" sz="3200" dirty="0" smtClean="0">
                <a:solidFill>
                  <a:srgbClr val="002060"/>
                </a:solidFill>
              </a:rPr>
              <a:t>》</a:t>
            </a:r>
            <a:endParaRPr lang="zh-CN" altLang="zh-CN" sz="3200" dirty="0">
              <a:solidFill>
                <a:srgbClr val="002060"/>
              </a:solidFill>
            </a:endParaRPr>
          </a:p>
        </p:txBody>
      </p:sp>
      <p:sp>
        <p:nvSpPr>
          <p:cNvPr id="1048600" name="Oval 3" descr="#wm#_60_03_*Z"/>
          <p:cNvSpPr>
            <a:spLocks noChangeArrowheads="1"/>
          </p:cNvSpPr>
          <p:nvPr/>
        </p:nvSpPr>
        <p:spPr bwMode="auto">
          <a:xfrm>
            <a:off x="1375846" y="2401870"/>
            <a:ext cx="690563" cy="690562"/>
          </a:xfrm>
          <a:prstGeom prst="ellipse">
            <a:avLst/>
          </a:prstGeom>
          <a:solidFill>
            <a:srgbClr val="389DBA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8601" name="Text Box 4" descr="#wm#_60_03_322_133_b_1_16#clear#"/>
          <p:cNvSpPr txBox="1">
            <a:spLocks noChangeArrowheads="1"/>
          </p:cNvSpPr>
          <p:nvPr/>
        </p:nvSpPr>
        <p:spPr bwMode="auto">
          <a:xfrm>
            <a:off x="2325171" y="2451082"/>
            <a:ext cx="6192838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孟子与孔子在思想上的差异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603" name="Oval 6" descr="#wm#_60_03_*Z"/>
          <p:cNvSpPr>
            <a:spLocks noChangeArrowheads="1"/>
          </p:cNvSpPr>
          <p:nvPr/>
        </p:nvSpPr>
        <p:spPr bwMode="auto">
          <a:xfrm>
            <a:off x="1375846" y="3157520"/>
            <a:ext cx="690563" cy="690562"/>
          </a:xfrm>
          <a:prstGeom prst="ellipse">
            <a:avLst/>
          </a:prstGeom>
          <a:solidFill>
            <a:srgbClr val="FA5A4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48604" name="Text Box 7" descr="#wm#_60_03_322_133_b_2_16#clear#"/>
          <p:cNvSpPr txBox="1">
            <a:spLocks noChangeArrowheads="1"/>
          </p:cNvSpPr>
          <p:nvPr/>
        </p:nvSpPr>
        <p:spPr bwMode="auto">
          <a:xfrm>
            <a:off x="2342104" y="4048366"/>
            <a:ext cx="6192838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孟子思想在为人、学、政方面的主要</a:t>
            </a:r>
            <a:r>
              <a:rPr lang="zh-CN" altLang="en-US" sz="2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特征</a:t>
            </a:r>
          </a:p>
        </p:txBody>
      </p:sp>
      <p:sp>
        <p:nvSpPr>
          <p:cNvPr id="1048606" name="Oval 9" descr="#wm#_60_03_*Z"/>
          <p:cNvSpPr>
            <a:spLocks noChangeArrowheads="1"/>
          </p:cNvSpPr>
          <p:nvPr/>
        </p:nvSpPr>
        <p:spPr bwMode="auto">
          <a:xfrm>
            <a:off x="1375846" y="3921107"/>
            <a:ext cx="690563" cy="690563"/>
          </a:xfrm>
          <a:prstGeom prst="ellipse">
            <a:avLst/>
          </a:prstGeom>
          <a:solidFill>
            <a:srgbClr val="FAAA4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48607" name="Text Box 10" descr="#wm#_60_03_322_133_b_3_16#clear#"/>
          <p:cNvSpPr txBox="1">
            <a:spLocks noChangeArrowheads="1"/>
          </p:cNvSpPr>
          <p:nvPr/>
        </p:nvSpPr>
        <p:spPr bwMode="auto">
          <a:xfrm>
            <a:off x="2325171" y="3231089"/>
            <a:ext cx="6192838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孔子多提仁礼，孟子为何提仁义更多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2374866" y="1705496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9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/>
              <a:t>一、孟子</a:t>
            </a:r>
            <a:r>
              <a:rPr lang="zh-CN" altLang="en-US" sz="2000" dirty="0" smtClean="0">
                <a:solidFill>
                  <a:schemeClr val="tx1"/>
                </a:solidFill>
              </a:rPr>
              <a:t>（约</a:t>
            </a:r>
            <a:r>
              <a:rPr lang="en-US" altLang="zh-CN" sz="2000" dirty="0" smtClean="0">
                <a:solidFill>
                  <a:schemeClr val="tx1"/>
                </a:solidFill>
              </a:rPr>
              <a:t>372 </a:t>
            </a:r>
            <a:r>
              <a:rPr lang="en-US" altLang="zh-CN" sz="2000" dirty="0">
                <a:solidFill>
                  <a:schemeClr val="tx1"/>
                </a:solidFill>
              </a:rPr>
              <a:t>B.C.</a:t>
            </a:r>
            <a:r>
              <a:rPr lang="zh-CN" altLang="en-US" sz="2000" dirty="0" smtClean="0">
                <a:solidFill>
                  <a:schemeClr val="tx1"/>
                </a:solidFill>
              </a:rPr>
              <a:t>－</a:t>
            </a:r>
            <a:r>
              <a:rPr lang="en-US" altLang="zh-CN" sz="2000" dirty="0" smtClean="0">
                <a:solidFill>
                  <a:schemeClr val="tx1"/>
                </a:solidFill>
              </a:rPr>
              <a:t>289 </a:t>
            </a:r>
            <a:r>
              <a:rPr lang="en-US" altLang="zh-CN" sz="2000" dirty="0">
                <a:solidFill>
                  <a:schemeClr val="tx1"/>
                </a:solidFill>
              </a:rPr>
              <a:t>B.C.</a:t>
            </a:r>
            <a:r>
              <a:rPr lang="zh-CN" altLang="en-US" sz="2000" dirty="0">
                <a:solidFill>
                  <a:schemeClr val="tx1"/>
                </a:solidFill>
              </a:rPr>
              <a:t>）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39108" y="1897107"/>
            <a:ext cx="51784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        名</a:t>
            </a:r>
            <a:r>
              <a:rPr lang="zh-CN" altLang="en-US" sz="2800" dirty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轲，字子舆</a:t>
            </a:r>
            <a:r>
              <a:rPr lang="zh-CN" altLang="en-US" sz="28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，山东</a:t>
            </a:r>
            <a:r>
              <a:rPr lang="zh-CN" altLang="en-US" sz="2800" dirty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人</a:t>
            </a:r>
            <a:r>
              <a:rPr lang="zh-CN" altLang="en-US" sz="28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。相传</a:t>
            </a:r>
            <a:r>
              <a:rPr lang="zh-CN" altLang="en-US" sz="2800" dirty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他是鲁国姬姓贵族公子庆父的</a:t>
            </a:r>
            <a:r>
              <a:rPr lang="zh-CN" altLang="en-US" sz="28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后裔。</a:t>
            </a:r>
            <a:endParaRPr lang="en-US" altLang="zh-CN" sz="2800" dirty="0" smtClean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600" dirty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800" dirty="0" smtClean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3074" name="Picture 2" descr="C:\Users\jiaxitian\AppData\Roaming\360se6\Application\User Data\temp\3b292df5e0fe99252f315f2037a85edf8db17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0" y="2238546"/>
            <a:ext cx="2552700" cy="3518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71467" y="3864138"/>
            <a:ext cx="492488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 eaLnBrk="1" hangingPunct="1">
              <a:lnSpc>
                <a:spcPts val="42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得道者多助，失道者寡助；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 eaLnBrk="1" hangingPunct="1">
              <a:lnSpc>
                <a:spcPts val="42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君子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不怨天，不尤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 eaLnBrk="1" hangingPunct="1">
              <a:lnSpc>
                <a:spcPts val="42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独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乐乐，与人乐乐，孰乐？</a:t>
            </a:r>
          </a:p>
        </p:txBody>
      </p:sp>
    </p:spTree>
    <p:extLst>
      <p:ext uri="{BB962C8B-B14F-4D97-AF65-F5344CB8AC3E}">
        <p14:creationId xmlns:p14="http://schemas.microsoft.com/office/powerpoint/2010/main" val="11435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9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/>
              <a:t>一、孟子</a:t>
            </a:r>
            <a:r>
              <a:rPr lang="zh-CN" altLang="en-US" sz="2000" dirty="0" smtClean="0">
                <a:solidFill>
                  <a:schemeClr val="tx1"/>
                </a:solidFill>
              </a:rPr>
              <a:t>（约</a:t>
            </a:r>
            <a:r>
              <a:rPr lang="en-US" altLang="zh-CN" sz="2000" dirty="0" smtClean="0">
                <a:solidFill>
                  <a:schemeClr val="tx1"/>
                </a:solidFill>
              </a:rPr>
              <a:t>372 </a:t>
            </a:r>
            <a:r>
              <a:rPr lang="en-US" altLang="zh-CN" sz="2000" dirty="0">
                <a:solidFill>
                  <a:schemeClr val="tx1"/>
                </a:solidFill>
              </a:rPr>
              <a:t>B.C.</a:t>
            </a:r>
            <a:r>
              <a:rPr lang="zh-CN" altLang="en-US" sz="2000" dirty="0" smtClean="0">
                <a:solidFill>
                  <a:schemeClr val="tx1"/>
                </a:solidFill>
              </a:rPr>
              <a:t>－</a:t>
            </a:r>
            <a:r>
              <a:rPr lang="en-US" altLang="zh-CN" sz="2000" dirty="0" smtClean="0">
                <a:solidFill>
                  <a:schemeClr val="tx1"/>
                </a:solidFill>
              </a:rPr>
              <a:t>289 </a:t>
            </a:r>
            <a:r>
              <a:rPr lang="en-US" altLang="zh-CN" sz="2000" dirty="0">
                <a:solidFill>
                  <a:schemeClr val="tx1"/>
                </a:solidFill>
              </a:rPr>
              <a:t>B.C.</a:t>
            </a:r>
            <a:r>
              <a:rPr lang="zh-CN" altLang="en-US" sz="2000" dirty="0">
                <a:solidFill>
                  <a:schemeClr val="tx1"/>
                </a:solidFill>
              </a:rPr>
              <a:t>）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21080" y="2182377"/>
            <a:ext cx="7696453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孟母胎教</a:t>
            </a:r>
            <a:r>
              <a:rPr lang="zh-CN" altLang="en-US" sz="28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：</a:t>
            </a:r>
            <a:endParaRPr lang="en-US" altLang="zh-CN" sz="2800" dirty="0" smtClean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4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「</a:t>
            </a:r>
            <a:r>
              <a:rPr lang="zh-CN" altLang="en-US" sz="28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吾怀妊是子，席不正不坐，割不正不食，胎教之也」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韩诗外传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endParaRPr lang="zh-CN" altLang="en-US" sz="2800" dirty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孟母三</a:t>
            </a:r>
            <a:r>
              <a:rPr lang="zh-CN" altLang="en-US" sz="28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迁：</a:t>
            </a:r>
            <a:endParaRPr lang="en-US" altLang="zh-CN" sz="2800" dirty="0" smtClean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900" dirty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9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28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墓地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市场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学校</a:t>
            </a:r>
            <a:endParaRPr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endParaRPr lang="en-US" altLang="zh-CN" sz="2800" dirty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将</a:t>
            </a:r>
            <a:r>
              <a:rPr lang="zh-CN" altLang="en-US" sz="2800" dirty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入门问孰存、断织喻学、买肉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	</a:t>
            </a:r>
            <a:endParaRPr lang="zh-CN" altLang="en-US" sz="28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7" descr="孟母三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961" y="531436"/>
            <a:ext cx="2630571" cy="1795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8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u"/>
            </a:pPr>
            <a:r>
              <a:rPr lang="zh-CN" altLang="en-US" sz="3200" dirty="0" smtClean="0">
                <a:solidFill>
                  <a:srgbClr val="FF0000"/>
                </a:solidFill>
              </a:rPr>
              <a:t>文风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内容占位符 1"/>
          <p:cNvSpPr txBox="1">
            <a:spLocks/>
          </p:cNvSpPr>
          <p:nvPr/>
        </p:nvSpPr>
        <p:spPr>
          <a:xfrm>
            <a:off x="768349" y="1986459"/>
            <a:ext cx="7681968" cy="40675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        鱼</a:t>
            </a:r>
            <a:r>
              <a:rPr lang="zh-CN" altLang="en-US" sz="2400" dirty="0">
                <a:solidFill>
                  <a:schemeClr val="tx1"/>
                </a:solidFill>
              </a:rPr>
              <a:t>，我所欲也；熊掌，亦我所欲也。二者不可得兼，舍鱼而取熊掌者也。生，亦我所欲也；义，亦我所欲也。二者不可得兼，舍生而取义者</a:t>
            </a:r>
            <a:r>
              <a:rPr lang="zh-CN" altLang="en-US" sz="2400" dirty="0" smtClean="0">
                <a:solidFill>
                  <a:schemeClr val="tx1"/>
                </a:solidFill>
              </a:rPr>
              <a:t>也</a:t>
            </a:r>
            <a:r>
              <a:rPr lang="en-US" altLang="zh-CN" sz="2400" dirty="0" smtClean="0">
                <a:solidFill>
                  <a:schemeClr val="tx1"/>
                </a:solidFill>
              </a:rPr>
              <a:t>……</a:t>
            </a:r>
            <a:r>
              <a:rPr lang="zh-CN" altLang="en-US" sz="2400" dirty="0" smtClean="0">
                <a:solidFill>
                  <a:schemeClr val="tx1"/>
                </a:solidFill>
              </a:rPr>
              <a:t>非独</a:t>
            </a:r>
            <a:r>
              <a:rPr lang="zh-CN" altLang="en-US" sz="2400" dirty="0">
                <a:solidFill>
                  <a:schemeClr val="tx1"/>
                </a:solidFill>
              </a:rPr>
              <a:t>贤者有是心也，人皆有之，贤者能勿丧耳。</a:t>
            </a:r>
          </a:p>
          <a:p>
            <a:pPr marL="0" indent="0">
              <a:buNone/>
            </a:pPr>
            <a:r>
              <a:rPr lang="zh-CN" altLang="en-US" sz="2400" dirty="0">
                <a:solidFill>
                  <a:srgbClr val="7030A0"/>
                </a:solidFill>
              </a:rPr>
              <a:t>　　一箪食，一豆羹，得之则生，弗得则死。呼尔而与之，行道之人弗受；蹴尔而与之，乞人不屑也。万钟则不辩礼义而受之，万钟于我何加焉！</a:t>
            </a:r>
            <a:r>
              <a:rPr lang="zh-CN" altLang="en-US" sz="2400" dirty="0" smtClean="0">
                <a:solidFill>
                  <a:srgbClr val="7030A0"/>
                </a:solidFill>
              </a:rPr>
              <a:t>为宫室</a:t>
            </a:r>
            <a:r>
              <a:rPr lang="zh-CN" altLang="en-US" sz="2400" dirty="0">
                <a:solidFill>
                  <a:srgbClr val="7030A0"/>
                </a:solidFill>
              </a:rPr>
              <a:t>之美，妻妾之奉，所识穷乏者得我与？</a:t>
            </a:r>
            <a:r>
              <a:rPr lang="zh-CN" altLang="en-US" sz="2400" dirty="0" smtClean="0">
                <a:solidFill>
                  <a:srgbClr val="7030A0"/>
                </a:solidFill>
              </a:rPr>
              <a:t>乡为身</a:t>
            </a:r>
            <a:r>
              <a:rPr lang="zh-CN" altLang="en-US" sz="2400" dirty="0">
                <a:solidFill>
                  <a:srgbClr val="7030A0"/>
                </a:solidFill>
              </a:rPr>
              <a:t>死而不受，今为宫室之美</a:t>
            </a:r>
            <a:r>
              <a:rPr lang="zh-CN" altLang="en-US" sz="2400" dirty="0" smtClean="0">
                <a:solidFill>
                  <a:srgbClr val="7030A0"/>
                </a:solidFill>
              </a:rPr>
              <a:t>为之</a:t>
            </a:r>
            <a:r>
              <a:rPr lang="zh-CN" altLang="en-US" sz="2400" dirty="0">
                <a:solidFill>
                  <a:srgbClr val="7030A0"/>
                </a:solidFill>
              </a:rPr>
              <a:t>；乡为身死而不受，今为妻妾之奉为之；乡为身死而不受，今为所识穷乏者得我而为之：是亦不可以已乎？此之谓失其本心</a:t>
            </a:r>
            <a:r>
              <a:rPr lang="zh-CN" altLang="en-US" sz="2400" dirty="0" smtClean="0">
                <a:solidFill>
                  <a:srgbClr val="7030A0"/>
                </a:solidFill>
              </a:rPr>
              <a:t>。</a:t>
            </a:r>
            <a:endParaRPr lang="en-US" altLang="zh-CN" sz="2400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告子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2" descr="C:\Users\jiaxitian\AppData\Roaming\360se6\Application\User Data\temp\d788d43f8794a4c2990a389c0df41bd5ad6e3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46" y="236370"/>
            <a:ext cx="1214390" cy="145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/>
              <a:t>一、孟子</a:t>
            </a:r>
            <a:r>
              <a:rPr lang="zh-CN" altLang="en-US" sz="2000" dirty="0" smtClean="0">
                <a:solidFill>
                  <a:schemeClr val="tx1"/>
                </a:solidFill>
              </a:rPr>
              <a:t>（司马迁</a:t>
            </a:r>
            <a:r>
              <a:rPr lang="en-US" altLang="zh-CN" sz="2000" dirty="0" smtClean="0">
                <a:solidFill>
                  <a:schemeClr val="tx1"/>
                </a:solidFill>
              </a:rPr>
              <a:t>《</a:t>
            </a:r>
            <a:r>
              <a:rPr lang="zh-CN" altLang="en-US" sz="2000" dirty="0" smtClean="0">
                <a:solidFill>
                  <a:schemeClr val="tx1"/>
                </a:solidFill>
              </a:rPr>
              <a:t>史记</a:t>
            </a:r>
            <a:r>
              <a:rPr lang="en-US" altLang="zh-CN" sz="2000" dirty="0" smtClean="0">
                <a:solidFill>
                  <a:schemeClr val="tx1"/>
                </a:solidFill>
              </a:rPr>
              <a:t>·</a:t>
            </a:r>
            <a:r>
              <a:rPr lang="zh-CN" altLang="en-US" sz="2000" dirty="0" smtClean="0">
                <a:solidFill>
                  <a:schemeClr val="tx1"/>
                </a:solidFill>
              </a:rPr>
              <a:t>孟子</a:t>
            </a:r>
            <a:r>
              <a:rPr lang="zh-CN" altLang="en-US" sz="2000" dirty="0">
                <a:solidFill>
                  <a:schemeClr val="tx1"/>
                </a:solidFill>
              </a:rPr>
              <a:t>荀卿列传</a:t>
            </a:r>
            <a:r>
              <a:rPr lang="en-US" altLang="zh-CN" sz="2000" dirty="0" smtClean="0">
                <a:solidFill>
                  <a:schemeClr val="tx1"/>
                </a:solidFill>
              </a:rPr>
              <a:t>》</a:t>
            </a:r>
            <a:r>
              <a:rPr lang="zh-CN" altLang="en-US" sz="2000" dirty="0" smtClean="0">
                <a:solidFill>
                  <a:schemeClr val="tx1"/>
                </a:solidFill>
              </a:rPr>
              <a:t>）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内容占位符 1"/>
          <p:cNvSpPr txBox="1">
            <a:spLocks/>
          </p:cNvSpPr>
          <p:nvPr/>
        </p:nvSpPr>
        <p:spPr>
          <a:xfrm>
            <a:off x="768350" y="2081055"/>
            <a:ext cx="7855388" cy="40675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rgbClr val="7030A0"/>
                </a:solidFill>
              </a:rPr>
              <a:t>       孟轲</a:t>
            </a:r>
            <a:r>
              <a:rPr lang="zh-CN" altLang="en-US" sz="2400" dirty="0">
                <a:solidFill>
                  <a:srgbClr val="7030A0"/>
                </a:solidFill>
              </a:rPr>
              <a:t>，邹人也。受业子思之门人。道既通，游事齐宣王，宣王不能用。</a:t>
            </a: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7030A0"/>
                </a:solidFill>
              </a:rPr>
              <a:t>       适</a:t>
            </a:r>
            <a:r>
              <a:rPr lang="zh-CN" altLang="en-US" sz="2400" dirty="0">
                <a:solidFill>
                  <a:srgbClr val="7030A0"/>
                </a:solidFill>
              </a:rPr>
              <a:t>梁，梁惠王不果所言，则见以为</a:t>
            </a:r>
            <a:r>
              <a:rPr lang="zh-CN" altLang="en-US" sz="2400" dirty="0">
                <a:solidFill>
                  <a:srgbClr val="FF0000"/>
                </a:solidFill>
              </a:rPr>
              <a:t>迂远而阔于事情</a:t>
            </a:r>
            <a:r>
              <a:rPr lang="zh-CN" altLang="en-US" sz="2400" dirty="0">
                <a:solidFill>
                  <a:srgbClr val="7030A0"/>
                </a:solidFill>
              </a:rPr>
              <a:t>。当是之时，秦用商君，富国强兵；楚、魏用吴起，战胜弱敌；齐威王、宣王用孙子、田忌之徒，而诸侯东面朝齐。天下方务于合纵、连衡，以攻伐为贤，而孟轲乃述唐、虞、三代之德，是以所如者不合。退而与万章之徒，序</a:t>
            </a:r>
            <a:r>
              <a:rPr lang="en-US" altLang="zh-CN" sz="2400" dirty="0">
                <a:solidFill>
                  <a:srgbClr val="7030A0"/>
                </a:solidFill>
              </a:rPr>
              <a:t>《</a:t>
            </a:r>
            <a:r>
              <a:rPr lang="zh-CN" altLang="en-US" sz="2400" dirty="0">
                <a:solidFill>
                  <a:srgbClr val="7030A0"/>
                </a:solidFill>
              </a:rPr>
              <a:t>诗</a:t>
            </a:r>
            <a:r>
              <a:rPr lang="en-US" altLang="zh-CN" sz="2400" dirty="0">
                <a:solidFill>
                  <a:srgbClr val="7030A0"/>
                </a:solidFill>
              </a:rPr>
              <a:t>》《</a:t>
            </a:r>
            <a:r>
              <a:rPr lang="zh-CN" altLang="en-US" sz="2400" dirty="0">
                <a:solidFill>
                  <a:srgbClr val="7030A0"/>
                </a:solidFill>
              </a:rPr>
              <a:t>书</a:t>
            </a:r>
            <a:r>
              <a:rPr lang="en-US" altLang="zh-CN" sz="2400" dirty="0">
                <a:solidFill>
                  <a:srgbClr val="7030A0"/>
                </a:solidFill>
              </a:rPr>
              <a:t>》</a:t>
            </a:r>
            <a:r>
              <a:rPr lang="zh-CN" altLang="en-US" sz="2400" dirty="0">
                <a:solidFill>
                  <a:srgbClr val="7030A0"/>
                </a:solidFill>
              </a:rPr>
              <a:t>，述仲尼之意，作</a:t>
            </a:r>
            <a:r>
              <a:rPr lang="en-US" altLang="zh-CN" sz="2400" dirty="0">
                <a:solidFill>
                  <a:srgbClr val="7030A0"/>
                </a:solidFill>
              </a:rPr>
              <a:t>《</a:t>
            </a:r>
            <a:r>
              <a:rPr lang="zh-CN" altLang="en-US" sz="2400" dirty="0">
                <a:solidFill>
                  <a:srgbClr val="7030A0"/>
                </a:solidFill>
              </a:rPr>
              <a:t>孟子</a:t>
            </a:r>
            <a:r>
              <a:rPr lang="en-US" altLang="zh-CN" sz="2400" dirty="0">
                <a:solidFill>
                  <a:srgbClr val="7030A0"/>
                </a:solidFill>
              </a:rPr>
              <a:t>》</a:t>
            </a:r>
            <a:r>
              <a:rPr lang="zh-CN" altLang="en-US" sz="2400" dirty="0">
                <a:solidFill>
                  <a:srgbClr val="7030A0"/>
                </a:solidFill>
              </a:rPr>
              <a:t>七篇。</a:t>
            </a:r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45" y="355844"/>
            <a:ext cx="1095205" cy="152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0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u"/>
            </a:pPr>
            <a:r>
              <a:rPr lang="zh-CN" altLang="en-US" sz="3200" dirty="0" smtClean="0">
                <a:solidFill>
                  <a:srgbClr val="FF0000"/>
                </a:solidFill>
              </a:rPr>
              <a:t>游说风格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内容占位符 1"/>
          <p:cNvSpPr txBox="1">
            <a:spLocks/>
          </p:cNvSpPr>
          <p:nvPr/>
        </p:nvSpPr>
        <p:spPr>
          <a:xfrm>
            <a:off x="768351" y="2427895"/>
            <a:ext cx="7726068" cy="38152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rgbClr val="7030A0"/>
                </a:solidFill>
              </a:rPr>
              <a:t>       戴</a:t>
            </a:r>
            <a:r>
              <a:rPr lang="zh-CN" altLang="en-US" sz="2400" dirty="0">
                <a:solidFill>
                  <a:srgbClr val="7030A0"/>
                </a:solidFill>
              </a:rPr>
              <a:t>盈之曰：“什一，去关市之征，今兹未能。请轻之，以待来年然后已，何如？</a:t>
            </a:r>
            <a:r>
              <a:rPr lang="zh-CN" altLang="en-US" sz="2400" dirty="0" smtClean="0">
                <a:solidFill>
                  <a:srgbClr val="7030A0"/>
                </a:solidFill>
              </a:rPr>
              <a:t>”</a:t>
            </a:r>
            <a:endParaRPr lang="en-US" altLang="zh-CN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7030A0"/>
                </a:solidFill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</a:rPr>
              <a:t>      </a:t>
            </a:r>
            <a:r>
              <a:rPr lang="zh-CN" altLang="en-US" sz="2400" dirty="0" smtClean="0">
                <a:solidFill>
                  <a:srgbClr val="7030A0"/>
                </a:solidFill>
              </a:rPr>
              <a:t>孟子</a:t>
            </a:r>
            <a:r>
              <a:rPr lang="zh-CN" altLang="en-US" sz="2400" dirty="0">
                <a:solidFill>
                  <a:srgbClr val="7030A0"/>
                </a:solidFill>
              </a:rPr>
              <a:t>曰：“今有人日攘其邻之鸡者。或告之曰：‘是非君子之道。’曰：‘请损之，月攘一鸡，以待来年，然后已。’如知其非义，斯速已矣，何待来年</a:t>
            </a:r>
            <a:r>
              <a:rPr lang="zh-CN" altLang="en-US" sz="2400" dirty="0" smtClean="0">
                <a:solidFill>
                  <a:srgbClr val="7030A0"/>
                </a:solidFill>
              </a:rPr>
              <a:t>？”</a:t>
            </a:r>
            <a:endParaRPr lang="en-US" altLang="zh-CN" sz="2400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en-US" altLang="zh-CN" sz="24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r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——《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腾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文公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2" descr="C:\Users\jiaxitian\AppData\Roaming\360se6\Application\User Data\temp\d788d43f8794a4c2990a389c0df41bd5ad6e3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54" y="252136"/>
            <a:ext cx="1214390" cy="160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SlideStyle" descr="#wm#_60_20_221_1400" hidden="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8" name="Rectangle 3" descr="#wm#_60_20_221_1400_a_1_14#clear#"/>
          <p:cNvSpPr>
            <a:spLocks noGrp="1" noChangeArrowheads="1"/>
          </p:cNvSpPr>
          <p:nvPr>
            <p:ph type="title"/>
          </p:nvPr>
        </p:nvSpPr>
        <p:spPr>
          <a:xfrm>
            <a:off x="666750" y="638175"/>
            <a:ext cx="8229600" cy="1057275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C00000"/>
                </a:solidFill>
              </a:rPr>
              <a:t>孟子</a:t>
            </a:r>
            <a:r>
              <a:rPr lang="en-US" altLang="zh-CN" sz="3200" dirty="0" smtClean="0">
                <a:solidFill>
                  <a:srgbClr val="C00000"/>
                </a:solidFill>
              </a:rPr>
              <a:t>·</a:t>
            </a:r>
            <a:r>
              <a:rPr lang="zh-CN" altLang="en-US" sz="3200" dirty="0" smtClean="0">
                <a:solidFill>
                  <a:srgbClr val="C00000"/>
                </a:solidFill>
              </a:rPr>
              <a:t>义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768350" y="1531938"/>
            <a:ext cx="439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内容占位符 1"/>
          <p:cNvSpPr txBox="1">
            <a:spLocks/>
          </p:cNvSpPr>
          <p:nvPr/>
        </p:nvSpPr>
        <p:spPr>
          <a:xfrm>
            <a:off x="635000" y="1928654"/>
            <a:ext cx="7924800" cy="41038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srgbClr val="7030A0"/>
                </a:solidFill>
              </a:rPr>
              <a:t>义者，宜也。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中庸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18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（君子喻于义）</a:t>
            </a:r>
            <a:endParaRPr lang="en-US" altLang="zh-CN" sz="18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srgbClr val="7030A0"/>
                </a:solidFill>
              </a:rPr>
              <a:t>恻隐之心</a:t>
            </a:r>
            <a:r>
              <a:rPr lang="zh-CN" altLang="en-US" sz="2400" dirty="0">
                <a:solidFill>
                  <a:srgbClr val="7030A0"/>
                </a:solidFill>
              </a:rPr>
              <a:t>，仁也；</a:t>
            </a:r>
            <a:r>
              <a:rPr lang="zh-CN" altLang="en-US" sz="2400" dirty="0">
                <a:solidFill>
                  <a:srgbClr val="FF0000"/>
                </a:solidFill>
              </a:rPr>
              <a:t>羞恶之心，义</a:t>
            </a:r>
            <a:r>
              <a:rPr lang="zh-CN" altLang="en-US" sz="2400" dirty="0">
                <a:solidFill>
                  <a:srgbClr val="7030A0"/>
                </a:solidFill>
              </a:rPr>
              <a:t>也；恭敬之心，礼</a:t>
            </a:r>
            <a:r>
              <a:rPr lang="zh-CN" altLang="en-US" sz="2400" dirty="0" smtClean="0">
                <a:solidFill>
                  <a:srgbClr val="7030A0"/>
                </a:solidFill>
              </a:rPr>
              <a:t>也。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告子上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CN" sz="6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solidFill>
                  <a:srgbClr val="7030A0"/>
                </a:solidFill>
              </a:rPr>
              <a:t> </a:t>
            </a:r>
            <a:r>
              <a:rPr lang="zh-CN" altLang="en-US" sz="2400" dirty="0" smtClean="0">
                <a:solidFill>
                  <a:srgbClr val="7030A0"/>
                </a:solidFill>
              </a:rPr>
              <a:t>仁</a:t>
            </a:r>
            <a:r>
              <a:rPr lang="zh-CN" altLang="en-US" sz="2400" dirty="0">
                <a:solidFill>
                  <a:srgbClr val="7030A0"/>
                </a:solidFill>
              </a:rPr>
              <a:t>，人之安宅也；</a:t>
            </a:r>
            <a:r>
              <a:rPr lang="zh-CN" altLang="en-US" sz="2400" dirty="0">
                <a:solidFill>
                  <a:srgbClr val="FF0000"/>
                </a:solidFill>
              </a:rPr>
              <a:t>义，人之正路</a:t>
            </a:r>
            <a:r>
              <a:rPr lang="zh-CN" altLang="en-US" sz="2400" dirty="0">
                <a:solidFill>
                  <a:srgbClr val="7030A0"/>
                </a:solidFill>
              </a:rPr>
              <a:t>也。旷安宅而弗居，舍正路而不由，哀哉</a:t>
            </a:r>
            <a:r>
              <a:rPr lang="zh-CN" altLang="en-US" sz="2400" dirty="0" smtClean="0">
                <a:solidFill>
                  <a:srgbClr val="7030A0"/>
                </a:solidFill>
              </a:rPr>
              <a:t>！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离娄上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CN" sz="6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7030A0"/>
                </a:solidFill>
              </a:rPr>
              <a:t>人皆有所不忍，达之于其所忍，仁也；人</a:t>
            </a:r>
            <a:r>
              <a:rPr lang="zh-CN" altLang="en-US" sz="2400" dirty="0">
                <a:solidFill>
                  <a:srgbClr val="FF0000"/>
                </a:solidFill>
              </a:rPr>
              <a:t>皆有所不为，达之于其所为，义</a:t>
            </a:r>
            <a:r>
              <a:rPr lang="zh-CN" altLang="en-US" sz="2400" dirty="0">
                <a:solidFill>
                  <a:srgbClr val="7030A0"/>
                </a:solidFill>
              </a:rPr>
              <a:t>也</a:t>
            </a:r>
            <a:r>
              <a:rPr lang="zh-CN" altLang="en-US" sz="2400" dirty="0" smtClean="0">
                <a:solidFill>
                  <a:srgbClr val="7030A0"/>
                </a:solidFill>
              </a:rPr>
              <a:t>。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尽心下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CN" sz="6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srgbClr val="7030A0"/>
                </a:solidFill>
                <a:latin typeface="+mn-ea"/>
              </a:rPr>
              <a:t>夫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义，路也</a:t>
            </a:r>
            <a:r>
              <a:rPr lang="zh-CN" altLang="en-US" sz="2400" dirty="0" smtClean="0">
                <a:solidFill>
                  <a:srgbClr val="7030A0"/>
                </a:solidFill>
                <a:latin typeface="+mn-ea"/>
              </a:rPr>
              <a:t>；夫礼，门也；惟</a:t>
            </a:r>
            <a:r>
              <a:rPr lang="zh-CN" altLang="en-US" sz="2400" dirty="0">
                <a:solidFill>
                  <a:srgbClr val="7030A0"/>
                </a:solidFill>
                <a:latin typeface="+mn-ea"/>
              </a:rPr>
              <a:t>君子能由是路</a:t>
            </a:r>
            <a:r>
              <a:rPr lang="en-US" altLang="zh-CN" sz="24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CN" altLang="en-US" sz="2400" dirty="0">
                <a:solidFill>
                  <a:srgbClr val="7030A0"/>
                </a:solidFill>
                <a:latin typeface="+mn-ea"/>
              </a:rPr>
              <a:t>出入是门</a:t>
            </a:r>
            <a:r>
              <a:rPr lang="zh-CN" altLang="en-US" sz="2400" dirty="0" smtClean="0">
                <a:solidFill>
                  <a:srgbClr val="7030A0"/>
                </a:solidFill>
                <a:latin typeface="+mn-ea"/>
              </a:rPr>
              <a:t>也。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万</a:t>
            </a:r>
            <a:r>
              <a:rPr lang="zh-CN" altLang="en-US" sz="20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章下</a:t>
            </a:r>
            <a:r>
              <a:rPr lang="en-US" altLang="zh-CN" sz="2000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45" y="339760"/>
            <a:ext cx="858855" cy="119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都市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1703</Words>
  <Application>Microsoft Office PowerPoint</Application>
  <PresentationFormat>全屏显示(4:3)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方正姚体</vt:lpstr>
      <vt:lpstr>Trebuchet MS</vt:lpstr>
      <vt:lpstr>华文楷体</vt:lpstr>
      <vt:lpstr>Georgia</vt:lpstr>
      <vt:lpstr>Calibri</vt:lpstr>
      <vt:lpstr>Wingdings 2</vt:lpstr>
      <vt:lpstr>黑体</vt:lpstr>
      <vt:lpstr>楷体</vt:lpstr>
      <vt:lpstr>楷体_GB2312</vt:lpstr>
      <vt:lpstr>默认设计模板</vt:lpstr>
      <vt:lpstr>自定义设计方案</vt:lpstr>
      <vt:lpstr>1_默认设计模板</vt:lpstr>
      <vt:lpstr>都市</vt:lpstr>
      <vt:lpstr>《孟子》</vt:lpstr>
      <vt:lpstr>加分选作（二）</vt:lpstr>
      <vt:lpstr>《孟子》</vt:lpstr>
      <vt:lpstr>一、孟子（约372 B.C.－289 B.C.）</vt:lpstr>
      <vt:lpstr>一、孟子（约372 B.C.－289 B.C.）</vt:lpstr>
      <vt:lpstr>文风</vt:lpstr>
      <vt:lpstr>一、孟子（司马迁《史记·孟子荀卿列传》）</vt:lpstr>
      <vt:lpstr>游说风格</vt:lpstr>
      <vt:lpstr>孟子·义</vt:lpstr>
      <vt:lpstr>仁·义·礼</vt:lpstr>
      <vt:lpstr>二、孟子·为人</vt:lpstr>
      <vt:lpstr>二、孟子·为人</vt:lpstr>
      <vt:lpstr>三、孟子·为人</vt:lpstr>
      <vt:lpstr>三、孟子·为学</vt:lpstr>
      <vt:lpstr>四、孟子·为政</vt:lpstr>
      <vt:lpstr>  一个大臣怎样做，可以祸国殃民？</vt:lpstr>
      <vt:lpstr>仇士良</vt:lpstr>
      <vt:lpstr>PowerPoint 演示文稿</vt:lpstr>
      <vt:lpstr>PowerPoint 演示文稿</vt:lpstr>
      <vt:lpstr>课外阅读：</vt:lpstr>
      <vt:lpstr>内容概要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WPS</dc:creator>
  <cp:lastModifiedBy>jiaxitian</cp:lastModifiedBy>
  <cp:revision>114</cp:revision>
  <dcterms:created xsi:type="dcterms:W3CDTF">2013-01-24T09:44:32Z</dcterms:created>
  <dcterms:modified xsi:type="dcterms:W3CDTF">2016-04-11T04:23:02Z</dcterms:modified>
</cp:coreProperties>
</file>