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434" r:id="rId3"/>
    <p:sldId id="450" r:id="rId4"/>
    <p:sldId id="448" r:id="rId5"/>
    <p:sldId id="449" r:id="rId6"/>
    <p:sldId id="436" r:id="rId7"/>
    <p:sldId id="437" r:id="rId8"/>
    <p:sldId id="438" r:id="rId9"/>
    <p:sldId id="439" r:id="rId10"/>
    <p:sldId id="440" r:id="rId11"/>
    <p:sldId id="441" r:id="rId12"/>
    <p:sldId id="447" r:id="rId13"/>
    <p:sldId id="442" r:id="rId14"/>
    <p:sldId id="443" r:id="rId15"/>
    <p:sldId id="444" r:id="rId16"/>
    <p:sldId id="445" r:id="rId17"/>
    <p:sldId id="422" r:id="rId18"/>
    <p:sldId id="423" r:id="rId19"/>
    <p:sldId id="451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10" r:id="rId30"/>
    <p:sldId id="411" r:id="rId31"/>
    <p:sldId id="412" r:id="rId32"/>
    <p:sldId id="453" r:id="rId33"/>
    <p:sldId id="414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18" autoAdjust="0"/>
  </p:normalViewPr>
  <p:slideViewPr>
    <p:cSldViewPr>
      <p:cViewPr>
        <p:scale>
          <a:sx n="60" d="100"/>
          <a:sy n="60" d="100"/>
        </p:scale>
        <p:origin x="-162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E6D15-C284-49C4-92C7-580DC4C5972D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CBB21-91D7-4B77-9ECB-99ABAA89DA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35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29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98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27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29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22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64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98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5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15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13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97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2E96-AD66-4FD7-8BB0-48149C0C26D6}" type="datetimeFigureOut">
              <a:rPr lang="zh-TW" altLang="en-US" smtClean="0"/>
              <a:t>2016/5/13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D1FE-D7BF-4126-83E0-38FF017312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87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eba.baidu.com/p/3603224112" TargetMode="External"/><Relationship Id="rId4" Type="http://schemas.openxmlformats.org/officeDocument/2006/relationships/hyperlink" Target="http://tieba.baidu.com/p/42514775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80000"/>
                    </a14:imgEffect>
                    <a14:imgEffect>
                      <a14:brightnessContrast bright="2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zh-CN" altLang="zh-TW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北师珠文学院</a:t>
            </a:r>
            <a:r>
              <a:rPr lang="zh-TW" altLang="en-US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TW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zh-TW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魏鸿钧</a:t>
            </a:r>
            <a:endParaRPr lang="en-US" altLang="zh-CN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1535195206@qq.com</a:t>
            </a:r>
            <a:endParaRPr lang="zh-TW" altLang="zh-TW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TW" sz="4800" b="1" dirty="0"/>
              <a:t>陶渊明《拟挽歌辞三首》</a:t>
            </a:r>
            <a:r>
              <a:rPr lang="zh-TW" altLang="zh-TW" sz="4800" b="1" dirty="0"/>
              <a:t/>
            </a:r>
            <a:br>
              <a:rPr lang="zh-TW" altLang="zh-TW" sz="4800" b="1" dirty="0"/>
            </a:br>
            <a:r>
              <a:rPr lang="zh-TW" altLang="zh-TW" sz="5300" b="1" dirty="0" smtClean="0"/>
              <a:t/>
            </a:r>
            <a:br>
              <a:rPr lang="zh-TW" altLang="zh-TW" sz="5300" b="1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10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093466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二十九岁，亲老家贫，出任江州祭酒，奉母（孟氏）、携妻（王氏）及子俨离开故里南山到</a:t>
            </a:r>
            <a:r>
              <a:rPr lang="zh-CN" altLang="en-US" sz="3200" b="1" dirty="0">
                <a:solidFill>
                  <a:srgbClr val="FF0000"/>
                </a:solidFill>
              </a:rPr>
              <a:t>江州</a:t>
            </a:r>
            <a:r>
              <a:rPr lang="zh-CN" altLang="en-US" sz="3200" b="1" dirty="0"/>
              <a:t>赴任，</a:t>
            </a:r>
            <a:r>
              <a:rPr lang="zh-CN" altLang="en-US" sz="3200" b="1" dirty="0">
                <a:solidFill>
                  <a:srgbClr val="FF0000"/>
                </a:solidFill>
              </a:rPr>
              <a:t>理「五斗米道」科仪事（道教道场法事）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不堪吏职</a:t>
            </a:r>
            <a:r>
              <a:rPr lang="zh-CN" altLang="en-US" sz="3200" b="1" dirty="0"/>
              <a:t>，辞官归家。</a:t>
            </a:r>
          </a:p>
          <a:p>
            <a:endParaRPr lang="zh-CN" altLang="en-US" sz="3200" b="1" dirty="0"/>
          </a:p>
          <a:p>
            <a:r>
              <a:rPr lang="zh-CN" altLang="en-US" sz="3200" b="1" dirty="0"/>
              <a:t>不久，州里召做主簿，辞却在家闲居。</a:t>
            </a:r>
          </a:p>
        </p:txBody>
      </p:sp>
    </p:spTree>
    <p:extLst>
      <p:ext uri="{BB962C8B-B14F-4D97-AF65-F5344CB8AC3E}">
        <p14:creationId xmlns:p14="http://schemas.microsoft.com/office/powerpoint/2010/main" val="2531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07657" y="1988840"/>
            <a:ext cx="7632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/>
              <a:t>江州刺史王凝之乃</a:t>
            </a:r>
            <a:r>
              <a:rPr lang="zh-CN" altLang="en-US" sz="2600" b="1" dirty="0">
                <a:solidFill>
                  <a:srgbClr val="FF0000"/>
                </a:solidFill>
              </a:rPr>
              <a:t>五斗米道</a:t>
            </a:r>
            <a:r>
              <a:rPr lang="zh-CN" altLang="en-US" sz="2600" b="1" dirty="0"/>
              <a:t>徒，</a:t>
            </a:r>
            <a:r>
              <a:rPr lang="en-US" altLang="zh-CN" sz="2600" b="1" dirty="0"/>
              <a:t>《</a:t>
            </a:r>
            <a:r>
              <a:rPr lang="zh-CN" altLang="en-US" sz="2600" b="1" dirty="0"/>
              <a:t>晋传</a:t>
            </a:r>
            <a:r>
              <a:rPr lang="en-US" altLang="zh-CN" sz="2600" b="1" dirty="0"/>
              <a:t>》</a:t>
            </a:r>
            <a:r>
              <a:rPr lang="zh-CN" altLang="en-US" sz="2600" b="1" dirty="0"/>
              <a:t>：郡遣督邮至县，吏曰应束带见之。潜叹曰：「吾不能为五斗米折腰，拳拳（诚恳）事乡里小儿邪。可见陶不屑于事王凝之。</a:t>
            </a:r>
            <a:r>
              <a:rPr lang="zh-CN" altLang="en-US" sz="2600" b="1" dirty="0" smtClean="0"/>
              <a:t>」</a:t>
            </a:r>
            <a:endParaRPr lang="en-US" altLang="zh-CN" sz="2600" b="1" dirty="0" smtClean="0"/>
          </a:p>
          <a:p>
            <a:endParaRPr lang="en-US" altLang="zh-TW" sz="2600" b="1" dirty="0"/>
          </a:p>
        </p:txBody>
      </p:sp>
    </p:spTree>
    <p:extLst>
      <p:ext uri="{BB962C8B-B14F-4D97-AF65-F5344CB8AC3E}">
        <p14:creationId xmlns:p14="http://schemas.microsoft.com/office/powerpoint/2010/main" val="37225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07657" y="1988840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/>
              <a:t>江州刺史王凝之乃</a:t>
            </a:r>
            <a:r>
              <a:rPr lang="zh-CN" altLang="en-US" sz="2600" b="1" dirty="0">
                <a:solidFill>
                  <a:srgbClr val="FF0000"/>
                </a:solidFill>
              </a:rPr>
              <a:t>五斗米道</a:t>
            </a:r>
            <a:r>
              <a:rPr lang="zh-CN" altLang="en-US" sz="2600" b="1" dirty="0"/>
              <a:t>徒，</a:t>
            </a:r>
            <a:r>
              <a:rPr lang="en-US" altLang="zh-CN" sz="2600" b="1" dirty="0"/>
              <a:t>《</a:t>
            </a:r>
            <a:r>
              <a:rPr lang="zh-CN" altLang="en-US" sz="2600" b="1" dirty="0"/>
              <a:t>晋传</a:t>
            </a:r>
            <a:r>
              <a:rPr lang="en-US" altLang="zh-CN" sz="2600" b="1" dirty="0"/>
              <a:t>》</a:t>
            </a:r>
            <a:r>
              <a:rPr lang="zh-CN" altLang="en-US" sz="2600" b="1" dirty="0"/>
              <a:t>：郡遣督邮至县，吏曰应束带见之。潜叹曰：「吾不能为五斗米折腰，拳拳（诚恳）事乡里小儿邪。可见陶不屑于事王凝之。</a:t>
            </a:r>
            <a:r>
              <a:rPr lang="zh-CN" altLang="en-US" sz="2600" b="1" dirty="0" smtClean="0"/>
              <a:t>」</a:t>
            </a:r>
            <a:endParaRPr lang="en-US" altLang="zh-CN" sz="2600" b="1" dirty="0" smtClean="0"/>
          </a:p>
          <a:p>
            <a:endParaRPr lang="en-US" altLang="zh-TW" sz="2600" b="1" dirty="0"/>
          </a:p>
          <a:p>
            <a:r>
              <a:rPr lang="zh-CN" altLang="zh-TW" sz="2600" b="1" dirty="0" smtClean="0"/>
              <a:t>隆</a:t>
            </a:r>
            <a:r>
              <a:rPr lang="zh-CN" altLang="zh-TW" sz="2600" b="1" dirty="0"/>
              <a:t>安三年（</a:t>
            </a:r>
            <a:r>
              <a:rPr lang="en-US" altLang="zh-TW" sz="2600" b="1" dirty="0"/>
              <a:t>399</a:t>
            </a:r>
            <a:r>
              <a:rPr lang="zh-CN" altLang="zh-TW" sz="2600" b="1" dirty="0"/>
              <a:t>年）孙恩造反，兵临会稽城下，王凝之不出兵也不设备</a:t>
            </a:r>
            <a:r>
              <a:rPr lang="zh-CN" altLang="zh-TW" sz="2600" b="1" dirty="0" smtClean="0"/>
              <a:t>，在</a:t>
            </a:r>
            <a:r>
              <a:rPr lang="zh-CN" altLang="zh-TW" sz="2600" b="1" dirty="0"/>
              <a:t>道室祷告。官署请求出兵，凝之说：我已经向大仙请示，借了数万鬼兵驻守各个要塞，不用担心反贼。十一月甲寅，孙恩陷会稽</a:t>
            </a:r>
            <a:r>
              <a:rPr lang="zh-CN" altLang="zh-TW" sz="2600" b="1" dirty="0" smtClean="0"/>
              <a:t>，</a:t>
            </a:r>
            <a:r>
              <a:rPr lang="zh-CN" altLang="zh-TW" sz="2600" b="1" dirty="0"/>
              <a:t>王凝之</a:t>
            </a:r>
            <a:r>
              <a:rPr lang="zh-CN" altLang="zh-TW" sz="2600" b="1" dirty="0" smtClean="0"/>
              <a:t>被杀。</a:t>
            </a:r>
            <a:endParaRPr lang="zh-TW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147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3608" y="1604711"/>
            <a:ext cx="73859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000" b="1" dirty="0"/>
          </a:p>
          <a:p>
            <a:r>
              <a:rPr lang="zh-CN" altLang="en-US" sz="3000" b="1" dirty="0"/>
              <a:t>三十四岁，（王</a:t>
            </a:r>
            <a:r>
              <a:rPr lang="zh-CN" altLang="en-US" sz="3000" b="1" dirty="0" smtClean="0"/>
              <a:t>恭</a:t>
            </a:r>
            <a:r>
              <a:rPr lang="zh-CN" altLang="en-US" sz="3000" b="1" dirty="0"/>
              <a:t>、</a:t>
            </a:r>
            <a:r>
              <a:rPr lang="zh-CN" altLang="en-US" sz="3000" b="1" dirty="0" smtClean="0"/>
              <a:t>殷</a:t>
            </a:r>
            <a:r>
              <a:rPr lang="zh-CN" altLang="en-US" sz="3000" b="1" dirty="0"/>
              <a:t>仲堪</a:t>
            </a:r>
            <a:r>
              <a:rPr lang="zh-CN" altLang="en-US" sz="3000" b="1" dirty="0" smtClean="0"/>
              <a:t>、桓</a:t>
            </a:r>
            <a:r>
              <a:rPr lang="zh-CN" altLang="en-US" sz="3000" b="1" dirty="0"/>
              <a:t>玄</a:t>
            </a:r>
            <a:r>
              <a:rPr lang="zh-CN" altLang="en-US" sz="3000" b="1" dirty="0" smtClean="0"/>
              <a:t>、杨</a:t>
            </a:r>
            <a:r>
              <a:rPr lang="zh-CN" altLang="en-US" sz="3000" b="1" dirty="0"/>
              <a:t>佺</a:t>
            </a:r>
            <a:r>
              <a:rPr lang="zh-CN" altLang="en-US" sz="3000" b="1" dirty="0" smtClean="0"/>
              <a:t>期同盟</a:t>
            </a:r>
            <a:r>
              <a:rPr lang="zh-CN" altLang="en-US" sz="3000" b="1" dirty="0"/>
              <a:t>举兵讨司马道子。九月，王恭兵败被杀。十月殷仲堪、桓玄、杨佺期等，盟于浔阳，共推桓玄为盟主。朝廷诏桓玄为江州刺史。</a:t>
            </a:r>
            <a:r>
              <a:rPr lang="zh-CN" altLang="en-US" sz="3000" b="1" dirty="0" smtClean="0"/>
              <a:t>）</a:t>
            </a:r>
            <a:endParaRPr lang="en-US" altLang="zh-CN" sz="3000" b="1" dirty="0" smtClean="0"/>
          </a:p>
          <a:p>
            <a:endParaRPr lang="en-US" altLang="zh-CN" sz="3000" b="1" dirty="0"/>
          </a:p>
          <a:p>
            <a:r>
              <a:rPr lang="zh-CN" altLang="zh-TW" sz="3200" b="1" dirty="0"/>
              <a:t>三十五岁，</a:t>
            </a:r>
            <a:r>
              <a:rPr lang="zh-CN" altLang="zh-TW" sz="3200" b="1" dirty="0">
                <a:solidFill>
                  <a:srgbClr val="FF0000"/>
                </a:solidFill>
              </a:rPr>
              <a:t>仕荆江二州刺史桓玄参军</a:t>
            </a:r>
            <a:r>
              <a:rPr lang="zh-CN" altLang="zh-TW" sz="3200" b="1" dirty="0"/>
              <a:t>，掌管军府的文书簿籍。</a:t>
            </a:r>
            <a:r>
              <a:rPr lang="en-US" altLang="zh-TW" sz="3200" dirty="0"/>
              <a:t> </a:t>
            </a:r>
            <a:endParaRPr lang="zh-CN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502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206084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/>
              <a:t>四十岁（二月刘裕举兵伐桓玄，五月桓玄兵败被杀。）</a:t>
            </a:r>
          </a:p>
          <a:p>
            <a:endParaRPr lang="zh-CN" altLang="en-US" sz="3000" b="1" dirty="0"/>
          </a:p>
          <a:p>
            <a:r>
              <a:rPr lang="zh-CN" altLang="en-US" sz="3000" b="1" dirty="0"/>
              <a:t>四、五月，居浔阳，</a:t>
            </a:r>
            <a:r>
              <a:rPr lang="zh-CN" altLang="en-US" sz="3000" b="1" dirty="0">
                <a:solidFill>
                  <a:srgbClr val="FF0000"/>
                </a:solidFill>
              </a:rPr>
              <a:t>任刘裕镇军参军</a:t>
            </a:r>
            <a:r>
              <a:rPr lang="zh-CN" altLang="en-US" sz="3000" b="1" dirty="0"/>
              <a:t> 。</a:t>
            </a:r>
          </a:p>
          <a:p>
            <a:endParaRPr lang="zh-CN" altLang="en-US" sz="3000" b="1" dirty="0"/>
          </a:p>
          <a:p>
            <a:r>
              <a:rPr lang="zh-CN" altLang="en-US" sz="3000" b="1" dirty="0"/>
              <a:t>是年。诗中所抒发的全是怀旧思乡之情。</a:t>
            </a:r>
          </a:p>
          <a:p>
            <a:r>
              <a:rPr lang="en-US" altLang="zh-CN" sz="3000" b="1" dirty="0"/>
              <a:t>《</a:t>
            </a:r>
            <a:r>
              <a:rPr lang="zh-CN" altLang="en-US" sz="3000" b="1" dirty="0"/>
              <a:t>始作镇军参军经曲阿作</a:t>
            </a:r>
            <a:r>
              <a:rPr lang="en-US" altLang="zh-CN" sz="3000" b="1" dirty="0"/>
              <a:t>》</a:t>
            </a:r>
            <a:r>
              <a:rPr lang="zh-CN" altLang="en-US" sz="3000" b="1" dirty="0"/>
              <a:t>：「目倦川途异，心念山泽居。」</a:t>
            </a:r>
          </a:p>
        </p:txBody>
      </p:sp>
    </p:spTree>
    <p:extLst>
      <p:ext uri="{BB962C8B-B14F-4D97-AF65-F5344CB8AC3E}">
        <p14:creationId xmlns:p14="http://schemas.microsoft.com/office/powerpoint/2010/main" val="31433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3608" y="1603025"/>
            <a:ext cx="74888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/>
              <a:t>四十一岁，任彭泽令。十一月，</a:t>
            </a:r>
            <a:r>
              <a:rPr lang="zh-CN" altLang="en-US" sz="3000" b="1" dirty="0">
                <a:solidFill>
                  <a:srgbClr val="FF0000"/>
                </a:solidFill>
              </a:rPr>
              <a:t>程氏妹卒于武昌</a:t>
            </a:r>
            <a:r>
              <a:rPr lang="zh-CN" altLang="en-US" sz="3000" b="1" dirty="0"/>
              <a:t>，渊明作</a:t>
            </a:r>
            <a:r>
              <a:rPr lang="en-US" altLang="zh-CN" sz="3000" b="1" dirty="0"/>
              <a:t>《</a:t>
            </a:r>
            <a:r>
              <a:rPr lang="zh-CN" altLang="en-US" sz="3000" b="1" dirty="0"/>
              <a:t>归去来兮辞</a:t>
            </a:r>
            <a:r>
              <a:rPr lang="en-US" altLang="zh-CN" sz="3000" b="1" dirty="0"/>
              <a:t>》</a:t>
            </a:r>
            <a:r>
              <a:rPr lang="zh-CN" altLang="en-US" sz="3000" b="1" dirty="0"/>
              <a:t>，解印辞官，开始了他的归隐生活，直至生命结束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endParaRPr lang="en-US" altLang="zh-CN" sz="3000" b="1" dirty="0" smtClean="0"/>
          </a:p>
          <a:p>
            <a:r>
              <a:rPr lang="zh-TW" altLang="en-US" sz="3000" b="1" dirty="0" smtClean="0"/>
              <a:t>*</a:t>
            </a:r>
            <a:r>
              <a:rPr lang="zh-CN" altLang="zh-TW" sz="3000" b="1" dirty="0" smtClean="0"/>
              <a:t>郡</a:t>
            </a:r>
            <a:r>
              <a:rPr lang="zh-CN" altLang="zh-TW" sz="3000" b="1" dirty="0"/>
              <a:t>遣督邮至县，吏白应束带见之，潜叹曰：「吾不能为五斗米折腰，拳拳事乡里小人邪！」解印去县。</a:t>
            </a:r>
            <a:endParaRPr lang="en-US" altLang="zh-CN" sz="3000" b="1" dirty="0" smtClean="0"/>
          </a:p>
          <a:p>
            <a:endParaRPr lang="en-US" altLang="zh-CN" sz="3000" b="1" dirty="0"/>
          </a:p>
          <a:p>
            <a:r>
              <a:rPr lang="zh-TW" altLang="en-US" sz="3000" b="1" dirty="0" smtClean="0"/>
              <a:t>*</a:t>
            </a:r>
            <a:r>
              <a:rPr lang="zh-CN" altLang="zh-TW" sz="3000" b="1" dirty="0" smtClean="0"/>
              <a:t>《</a:t>
            </a:r>
            <a:r>
              <a:rPr lang="zh-CN" altLang="zh-TW" sz="3000" b="1" dirty="0"/>
              <a:t>祭程氏妹文》：白雪掩晨，长风悲节。感惟崩号，兴言泣血。</a:t>
            </a:r>
            <a:endParaRPr lang="zh-CN" altLang="en-US" sz="3000" b="1" dirty="0"/>
          </a:p>
          <a:p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304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99592" y="1844824"/>
            <a:ext cx="74168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四十四岁，寻阳旧宅遇火，燔毁殆尽，举家寄栖舟中。</a:t>
            </a:r>
          </a:p>
          <a:p>
            <a:endParaRPr lang="zh-CN" altLang="en-US" sz="3200" b="1" dirty="0"/>
          </a:p>
          <a:p>
            <a:r>
              <a:rPr lang="zh-CN" altLang="en-US" sz="3200" b="1" dirty="0"/>
              <a:t>四十六岁，渊明避战乱，至九月中乃获早稻，四体诚疲，幸无异患，隐心愈固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en-US" altLang="zh-CN" sz="3200" b="1" dirty="0"/>
          </a:p>
          <a:p>
            <a:r>
              <a:rPr lang="zh-CN" altLang="zh-TW" sz="3200" b="1" dirty="0"/>
              <a:t>四十七岁，在上京之居遭火灾，房屋焚毁。</a:t>
            </a:r>
            <a:endParaRPr lang="zh-TW" altLang="zh-TW" sz="3200" b="1" dirty="0"/>
          </a:p>
          <a:p>
            <a:r>
              <a:rPr lang="en-US" altLang="zh-TW" sz="2800" b="1" dirty="0"/>
              <a:t> </a:t>
            </a:r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10458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1860848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四十九岁，居浔阳南里，</a:t>
            </a:r>
            <a:r>
              <a:rPr lang="zh-CN" altLang="en-US" sz="3200" b="1" dirty="0">
                <a:solidFill>
                  <a:srgbClr val="FF0000"/>
                </a:solidFill>
              </a:rPr>
              <a:t>征著作佐郎</a:t>
            </a:r>
            <a:r>
              <a:rPr lang="zh-CN" altLang="en-US" sz="3200" b="1" dirty="0"/>
              <a:t>，不就。彭城刘遗民称之为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寻阳三隐</a:t>
            </a:r>
            <a:r>
              <a:rPr lang="en-US" altLang="zh-CN" sz="3200" b="1" dirty="0"/>
              <a:t>》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en-US" altLang="zh-CN" sz="3200" b="1" dirty="0"/>
          </a:p>
          <a:p>
            <a:r>
              <a:rPr lang="zh-CN" altLang="zh-TW" sz="3200" b="1" dirty="0"/>
              <a:t>五十四岁。居南山</a:t>
            </a:r>
            <a:r>
              <a:rPr lang="zh-TW" altLang="zh-TW" sz="3200" b="1" dirty="0"/>
              <a:t>「</a:t>
            </a:r>
            <a:r>
              <a:rPr lang="zh-CN" altLang="zh-TW" sz="3200" b="1" dirty="0"/>
              <a:t>园田居</a:t>
            </a:r>
            <a:r>
              <a:rPr lang="zh-TW" altLang="zh-TW" sz="3200" b="1" dirty="0"/>
              <a:t>」</a:t>
            </a:r>
            <a:r>
              <a:rPr lang="zh-CN" altLang="zh-TW" sz="3200" b="1" dirty="0"/>
              <a:t>。</a:t>
            </a:r>
            <a:r>
              <a:rPr lang="zh-CN" altLang="zh-TW" sz="3200" b="1" dirty="0">
                <a:solidFill>
                  <a:srgbClr val="FF0000"/>
                </a:solidFill>
              </a:rPr>
              <a:t>征著作佐郎不就</a:t>
            </a:r>
            <a:r>
              <a:rPr lang="zh-CN" altLang="zh-TW" sz="3200" b="1" dirty="0"/>
              <a:t>。日游秀溪之境</a:t>
            </a:r>
            <a:r>
              <a:rPr lang="zh-CN" altLang="zh-TW" sz="3200" b="1" dirty="0" smtClean="0"/>
              <a:t>。</a:t>
            </a:r>
            <a:endParaRPr lang="en-US" altLang="zh-CN" sz="3200" b="1" dirty="0" smtClean="0"/>
          </a:p>
          <a:p>
            <a:endParaRPr lang="en-US" altLang="zh-TW" sz="3200" b="1" dirty="0"/>
          </a:p>
          <a:p>
            <a:r>
              <a:rPr lang="zh-TW" altLang="en-US" sz="3200" b="1" dirty="0" smtClean="0"/>
              <a:t>*</a:t>
            </a:r>
            <a:r>
              <a:rPr lang="zh-CN" altLang="zh-TW" sz="3200" b="1" dirty="0" smtClean="0"/>
              <a:t>著作</a:t>
            </a:r>
            <a:r>
              <a:rPr lang="zh-CN" altLang="zh-TW" sz="3200" b="1" dirty="0"/>
              <a:t>郎：掌编国史之官。</a:t>
            </a:r>
            <a:endParaRPr lang="zh-TW" altLang="zh-TW" sz="3200" b="1" dirty="0"/>
          </a:p>
          <a:p>
            <a:r>
              <a:rPr lang="en-US" altLang="zh-TW" sz="3200" dirty="0"/>
              <a:t> </a:t>
            </a:r>
            <a:endParaRPr lang="zh-TW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379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52280" y="220486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五十六岁，</a:t>
            </a:r>
            <a:r>
              <a:rPr lang="zh-CN" altLang="en-US" sz="3200" b="1" dirty="0">
                <a:solidFill>
                  <a:srgbClr val="FF0000"/>
                </a:solidFill>
              </a:rPr>
              <a:t>刘裕篡晋，称宋</a:t>
            </a:r>
            <a:r>
              <a:rPr lang="zh-CN" altLang="en-US" sz="3200" b="1" dirty="0"/>
              <a:t>，即皇帝位，</a:t>
            </a:r>
            <a:r>
              <a:rPr lang="zh-CN" altLang="en-US" sz="3200" b="1" dirty="0">
                <a:solidFill>
                  <a:srgbClr val="FF0000"/>
                </a:solidFill>
              </a:rPr>
              <a:t>渊明更名为「潜」</a:t>
            </a:r>
            <a:r>
              <a:rPr lang="zh-CN" altLang="en-US" sz="3200" b="1" dirty="0"/>
              <a:t>。以示对刘裕篡晋的不满。</a:t>
            </a:r>
          </a:p>
          <a:p>
            <a:r>
              <a:rPr lang="zh-CN" altLang="en-US" sz="3200" b="1" dirty="0"/>
              <a:t> </a:t>
            </a:r>
          </a:p>
          <a:p>
            <a:r>
              <a:rPr lang="zh-CN" altLang="en-US" sz="3200" b="1" dirty="0"/>
              <a:t>六十三岁</a:t>
            </a:r>
            <a:r>
              <a:rPr lang="zh-CN" altLang="en-US" sz="3200" b="1" dirty="0" smtClean="0"/>
              <a:t>，九月</a:t>
            </a:r>
            <a:r>
              <a:rPr lang="zh-CN" altLang="en-US" sz="3200" b="1" dirty="0"/>
              <a:t>，渊明自恐大分有限，作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自祭文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、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挽歌诗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三首。</a:t>
            </a:r>
          </a:p>
        </p:txBody>
      </p:sp>
    </p:spTree>
    <p:extLst>
      <p:ext uri="{BB962C8B-B14F-4D97-AF65-F5344CB8AC3E}">
        <p14:creationId xmlns:p14="http://schemas.microsoft.com/office/powerpoint/2010/main" val="3412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谈谈自己对陶渊明隐居的看法吧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600" y="1772816"/>
            <a:ext cx="77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桃夭羽</a:t>
            </a:r>
            <a:r>
              <a:rPr lang="en-US" altLang="zh-CN" sz="3200" b="1" dirty="0"/>
              <a:t>: </a:t>
            </a:r>
            <a:r>
              <a:rPr lang="zh-CN" altLang="en-US" sz="3200" b="1" dirty="0"/>
              <a:t>羡慕陶渊明的</a:t>
            </a:r>
            <a:r>
              <a:rPr lang="zh-CN" altLang="en-US" sz="3200" b="1" dirty="0" smtClean="0"/>
              <a:t>生活</a:t>
            </a:r>
            <a:r>
              <a:rPr lang="zh-CN" altLang="zh-TW" sz="3200" b="1" dirty="0"/>
              <a:t>（？）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zh-CN" altLang="en-US" sz="3200" b="1" dirty="0"/>
          </a:p>
          <a:p>
            <a:r>
              <a:rPr lang="zh-CN" altLang="en-US" sz="3200" b="1" dirty="0"/>
              <a:t>两斤酒一斤牛肉：隐只是一种无</a:t>
            </a:r>
            <a:r>
              <a:rPr lang="zh-CN" altLang="en-US" sz="3200" b="1" dirty="0" smtClean="0"/>
              <a:t>奈</a:t>
            </a:r>
            <a:r>
              <a:rPr lang="zh-CN" altLang="zh-TW" sz="3200" b="1" dirty="0"/>
              <a:t>（？）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zh-CN" altLang="en-US" sz="3200" b="1" dirty="0"/>
          </a:p>
          <a:p>
            <a:r>
              <a:rPr lang="zh-CN" altLang="en-US" sz="3200" b="1" dirty="0"/>
              <a:t>婤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蒙蒙：我觉得，是</a:t>
            </a:r>
            <a:r>
              <a:rPr lang="zh-CN" altLang="en-US" sz="3200" b="1" dirty="0" smtClean="0"/>
              <a:t>逃避</a:t>
            </a:r>
            <a:r>
              <a:rPr lang="zh-CN" altLang="zh-TW" sz="3200" b="1" dirty="0"/>
              <a:t>（？）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en-US" altLang="zh-CN" sz="3200" b="1" dirty="0"/>
          </a:p>
          <a:p>
            <a:r>
              <a:rPr lang="en-US" altLang="zh-TW" sz="3200" b="1" dirty="0" err="1"/>
              <a:t>Nulcea</a:t>
            </a:r>
            <a:r>
              <a:rPr lang="zh-CN" altLang="zh-TW" sz="3200" b="1" dirty="0"/>
              <a:t>丶</a:t>
            </a:r>
            <a:r>
              <a:rPr lang="en-US" altLang="zh-TW" sz="3200" b="1" dirty="0"/>
              <a:t>i: </a:t>
            </a:r>
            <a:r>
              <a:rPr lang="zh-CN" altLang="zh-TW" sz="3200" b="1" dirty="0"/>
              <a:t>他要是向往田园生活那一开始就别当官直接去田园得了呗，这给他装饰的五花八</a:t>
            </a:r>
            <a:r>
              <a:rPr lang="zh-CN" altLang="zh-TW" sz="3200" b="1" dirty="0" smtClean="0"/>
              <a:t>门</a:t>
            </a:r>
            <a:r>
              <a:rPr lang="zh-CN" altLang="zh-TW" sz="3200" b="1" dirty="0"/>
              <a:t>（？）</a:t>
            </a:r>
            <a:r>
              <a:rPr lang="zh-CN" altLang="zh-TW" sz="3200" b="1" dirty="0" smtClean="0"/>
              <a:t>。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1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你所知道的陶渊明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7704855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9672" y="2832129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TW" sz="3200" b="1" dirty="0"/>
              <a:t>有人说：「生活不止</a:t>
            </a:r>
            <a:r>
              <a:rPr lang="zh-CN" altLang="zh-TW" sz="3200" b="1" dirty="0">
                <a:solidFill>
                  <a:srgbClr val="FF0000"/>
                </a:solidFill>
              </a:rPr>
              <a:t>眼前的苟且</a:t>
            </a:r>
            <a:r>
              <a:rPr lang="zh-CN" altLang="zh-TW" sz="3200" b="1" dirty="0"/>
              <a:t>，还有</a:t>
            </a:r>
            <a:r>
              <a:rPr lang="zh-CN" altLang="zh-TW" sz="3200" b="1" dirty="0">
                <a:solidFill>
                  <a:srgbClr val="FF0000"/>
                </a:solidFill>
              </a:rPr>
              <a:t>诗和远方的田野</a:t>
            </a:r>
            <a:r>
              <a:rPr lang="zh-CN" altLang="zh-TW" sz="3200" b="1" dirty="0" smtClean="0"/>
              <a:t>。</a:t>
            </a:r>
            <a:r>
              <a:rPr lang="zh-CN" altLang="zh-TW" sz="3200" dirty="0"/>
              <a:t> </a:t>
            </a:r>
            <a:r>
              <a:rPr lang="zh-CN" altLang="zh-TW" sz="3200" b="1" dirty="0" smtClean="0"/>
              <a:t>」</a:t>
            </a:r>
            <a:r>
              <a:rPr lang="zh-CN" altLang="zh-TW" sz="3200" b="1" dirty="0"/>
              <a:t>你的看法为何？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89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-7337" y="-58481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【温故</a:t>
            </a:r>
            <a:r>
              <a:rPr lang="zh-CN" altLang="zh-TW" b="1" dirty="0" smtClean="0"/>
              <a:t>】</a:t>
            </a:r>
            <a:r>
              <a:rPr lang="en-US" altLang="zh-CN" b="1" dirty="0" smtClean="0"/>
              <a:t>p134</a:t>
            </a:r>
            <a:endParaRPr lang="zh-TW" altLang="zh-TW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31640" y="2093466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挽歌是为死者送葬所唱的歌曲，表达的是生者对死者的怀念和哀悼之情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endParaRPr lang="en-US" altLang="zh-TW" sz="3200" b="1" dirty="0"/>
          </a:p>
          <a:p>
            <a:r>
              <a:rPr lang="zh-CN" altLang="zh-TW" sz="3200" b="1" dirty="0"/>
              <a:t>魏晋时期却出现了特殊的现象，就是文人自己为自己写挽歌，这就是“拟挽歌</a:t>
            </a:r>
            <a:r>
              <a:rPr lang="zh-CN" altLang="zh-TW" sz="3200" b="1" dirty="0" smtClean="0"/>
              <a:t>”</a:t>
            </a:r>
            <a:r>
              <a:rPr lang="zh-CN" altLang="en-US" sz="3200" b="1" dirty="0"/>
              <a:t> 。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722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其一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87624" y="186583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/>
              <a:t>有生必有死，早终</a:t>
            </a:r>
            <a:r>
              <a:rPr lang="zh-CN" altLang="en-US" sz="3000" b="1" dirty="0">
                <a:solidFill>
                  <a:srgbClr val="FF0000"/>
                </a:solidFill>
              </a:rPr>
              <a:t>非命促</a:t>
            </a:r>
            <a:r>
              <a:rPr lang="zh-CN" altLang="en-US" sz="3000" b="1" dirty="0"/>
              <a:t>。</a:t>
            </a:r>
          </a:p>
          <a:p>
            <a:pPr algn="ctr"/>
            <a:r>
              <a:rPr lang="zh-CN" altLang="en-US" sz="3000" b="1" dirty="0"/>
              <a:t>昨暮同为人，今旦在</a:t>
            </a:r>
            <a:r>
              <a:rPr lang="zh-CN" altLang="en-US" sz="3000" b="1" dirty="0">
                <a:solidFill>
                  <a:srgbClr val="FF0000"/>
                </a:solidFill>
              </a:rPr>
              <a:t>鬼录</a:t>
            </a:r>
            <a:r>
              <a:rPr lang="en-US" altLang="zh-CN" sz="3000" b="1" dirty="0" smtClean="0"/>
              <a:t>[1]</a:t>
            </a:r>
            <a:r>
              <a:rPr lang="zh-CN" altLang="en-US" sz="3000" b="1" dirty="0"/>
              <a:t>。</a:t>
            </a:r>
          </a:p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魂气散何之，枯形寄空木</a:t>
            </a:r>
            <a:r>
              <a:rPr lang="en-US" altLang="zh-CN" sz="3000" b="1" dirty="0" smtClean="0"/>
              <a:t>[2]</a:t>
            </a:r>
            <a:r>
              <a:rPr lang="zh-CN" altLang="en-US" sz="3000" b="1" dirty="0"/>
              <a:t>。</a:t>
            </a:r>
          </a:p>
          <a:p>
            <a:pPr algn="ctr"/>
            <a:r>
              <a:rPr lang="zh-CN" altLang="en-US" sz="3000" b="1" dirty="0"/>
              <a:t>娇儿索父啼，良友抚我哭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endParaRPr lang="en-US" altLang="zh-CN" sz="3000" b="1" dirty="0" smtClean="0"/>
          </a:p>
          <a:p>
            <a:r>
              <a:rPr lang="zh-TW" altLang="zh-TW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非命促：并非生命短促。</a:t>
            </a:r>
          </a:p>
          <a:p>
            <a:r>
              <a:rPr lang="en-US" altLang="zh-TW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[1]</a:t>
            </a:r>
            <a:r>
              <a:rPr lang="zh-TW" altLang="zh-TW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录：簿籍。鬼录指阴间簿籍</a:t>
            </a:r>
            <a:r>
              <a:rPr lang="zh-TW" altLang="zh-TW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3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[</a:t>
            </a:r>
            <a:r>
              <a:rPr lang="en-US" altLang="zh-TW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2]</a:t>
            </a:r>
            <a:r>
              <a:rPr lang="zh-TW" altLang="zh-TW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魂气散何之，枯形寄空木：魂魄已散，只留枯形存于棺木之中。</a:t>
            </a:r>
            <a:endParaRPr lang="en-US" altLang="zh-CN" sz="3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0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其一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51720" y="2348880"/>
            <a:ext cx="58143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/>
              <a:t>得失不复知，是非安能</a:t>
            </a:r>
            <a:r>
              <a:rPr lang="zh-CN" altLang="en-US" sz="3000" b="1" dirty="0">
                <a:solidFill>
                  <a:srgbClr val="FF0000"/>
                </a:solidFill>
              </a:rPr>
              <a:t>觉</a:t>
            </a:r>
            <a:r>
              <a:rPr lang="en-US" altLang="zh-CN" sz="3000" b="1" dirty="0"/>
              <a:t>[4]</a:t>
            </a:r>
            <a:r>
              <a:rPr lang="zh-CN" altLang="en-US" sz="3000" b="1" dirty="0"/>
              <a:t>？</a:t>
            </a:r>
          </a:p>
          <a:p>
            <a:r>
              <a:rPr lang="zh-CN" altLang="en-US" sz="3000" b="1" dirty="0">
                <a:solidFill>
                  <a:srgbClr val="FF0000"/>
                </a:solidFill>
              </a:rPr>
              <a:t>千秋万岁</a:t>
            </a:r>
            <a:r>
              <a:rPr lang="zh-CN" altLang="en-US" sz="3000" b="1" dirty="0"/>
              <a:t>后，谁知荣与辱？</a:t>
            </a:r>
          </a:p>
          <a:p>
            <a:r>
              <a:rPr lang="zh-CN" altLang="en-US" sz="3000" b="1" dirty="0"/>
              <a:t>但恨在世时，饮酒不得足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endParaRPr lang="en-US" altLang="zh-CN" sz="3000" b="1" dirty="0" smtClean="0"/>
          </a:p>
          <a:p>
            <a:endParaRPr lang="en-US" altLang="zh-CN" sz="3000" b="1" dirty="0"/>
          </a:p>
          <a:p>
            <a:r>
              <a:rPr lang="en-US" altLang="zh-TW" sz="3000" b="1" dirty="0"/>
              <a:t>[3]</a:t>
            </a:r>
            <a:r>
              <a:rPr lang="zh-CN" altLang="zh-TW" sz="3000" b="1" dirty="0"/>
              <a:t>觉：感知。</a:t>
            </a:r>
            <a:endParaRPr lang="zh-TW" altLang="zh-TW" sz="3000" b="1" dirty="0"/>
          </a:p>
          <a:p>
            <a:r>
              <a:rPr lang="zh-CN" altLang="zh-TW" sz="3000" b="1" dirty="0"/>
              <a:t>千秋万岁：千年万年</a:t>
            </a:r>
            <a:r>
              <a:rPr lang="zh-CN" altLang="zh-TW" sz="3000" b="1" dirty="0" smtClean="0"/>
              <a:t>。</a:t>
            </a:r>
            <a:endParaRPr lang="zh-CN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313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其二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57200" y="1412776"/>
            <a:ext cx="84352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/>
              <a:t>在昔无酒饮，</a:t>
            </a:r>
            <a:r>
              <a:rPr lang="zh-CN" altLang="en-US" sz="3000" b="1" dirty="0">
                <a:solidFill>
                  <a:srgbClr val="FF0000"/>
                </a:solidFill>
              </a:rPr>
              <a:t>今但湛</a:t>
            </a:r>
            <a:r>
              <a:rPr lang="en-US" altLang="zh-CN" sz="3000" b="1" dirty="0"/>
              <a:t>[1]</a:t>
            </a:r>
            <a:r>
              <a:rPr lang="zh-CN" altLang="en-US" sz="3000" b="1" dirty="0"/>
              <a:t>空觞。</a:t>
            </a:r>
          </a:p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春醪</a:t>
            </a:r>
            <a:r>
              <a:rPr lang="zh-CN" altLang="en-US" sz="3000" b="1" dirty="0"/>
              <a:t>生</a:t>
            </a:r>
            <a:r>
              <a:rPr lang="zh-CN" altLang="en-US" sz="3000" b="1" dirty="0">
                <a:solidFill>
                  <a:srgbClr val="FF0000"/>
                </a:solidFill>
              </a:rPr>
              <a:t>浮蚁</a:t>
            </a:r>
            <a:r>
              <a:rPr lang="zh-CN" altLang="en-US" sz="3000" b="1" dirty="0"/>
              <a:t>，何时更能尝</a:t>
            </a:r>
            <a:r>
              <a:rPr lang="en-US" altLang="zh-CN" sz="3000" b="1" dirty="0"/>
              <a:t>[2]</a:t>
            </a:r>
            <a:r>
              <a:rPr lang="zh-CN" altLang="en-US" sz="3000" b="1" dirty="0"/>
              <a:t>！</a:t>
            </a:r>
          </a:p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肴案</a:t>
            </a:r>
            <a:r>
              <a:rPr lang="en-US" altLang="zh-CN" sz="3000" b="1" dirty="0"/>
              <a:t>[3]</a:t>
            </a:r>
            <a:r>
              <a:rPr lang="zh-CN" altLang="en-US" sz="3000" b="1" dirty="0"/>
              <a:t>盈我前，亲旧哭我</a:t>
            </a:r>
            <a:r>
              <a:rPr lang="zh-CN" altLang="en-US" sz="3000" b="1" dirty="0">
                <a:solidFill>
                  <a:srgbClr val="FF0000"/>
                </a:solidFill>
              </a:rPr>
              <a:t>傍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endParaRPr lang="en-US" altLang="zh-CN" sz="3000" b="1" dirty="0"/>
          </a:p>
          <a:p>
            <a:r>
              <a:rPr lang="en-US" altLang="zh-TW" sz="3000" b="1" dirty="0"/>
              <a:t>[1]</a:t>
            </a:r>
            <a:r>
              <a:rPr lang="zh-CN" altLang="zh-TW" sz="3000" b="1" dirty="0"/>
              <a:t>今但</a:t>
            </a:r>
            <a:r>
              <a:rPr lang="zh-CN" altLang="zh-TW" sz="3000" b="1" dirty="0" smtClean="0"/>
              <a:t>：“</a:t>
            </a:r>
            <a:r>
              <a:rPr lang="zh-CN" altLang="zh-TW" sz="3000" b="1" dirty="0"/>
              <a:t>但恨”。湛（</a:t>
            </a:r>
            <a:r>
              <a:rPr lang="en-US" altLang="zh-TW" sz="3000" b="1" dirty="0" err="1"/>
              <a:t>zhàn</a:t>
            </a:r>
            <a:r>
              <a:rPr lang="zh-CN" altLang="zh-TW" sz="3000" b="1" dirty="0"/>
              <a:t>）：盈满。</a:t>
            </a:r>
            <a:endParaRPr lang="zh-TW" altLang="zh-TW" sz="3000" b="1" dirty="0"/>
          </a:p>
          <a:p>
            <a:r>
              <a:rPr lang="zh-CN" altLang="zh-TW" sz="3000" b="1" dirty="0"/>
              <a:t>往日的空酒杯中，如今盛满了澄清的奠酒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  <a:p>
            <a:endParaRPr lang="zh-TW" altLang="zh-TW" sz="3000" b="1" dirty="0"/>
          </a:p>
          <a:p>
            <a:r>
              <a:rPr lang="zh-CN" altLang="zh-TW" sz="3000" b="1" dirty="0" smtClean="0"/>
              <a:t>春</a:t>
            </a:r>
            <a:r>
              <a:rPr lang="zh-CN" altLang="zh-TW" sz="3000" b="1" dirty="0"/>
              <a:t>醪（</a:t>
            </a:r>
            <a:r>
              <a:rPr lang="en-US" altLang="zh-TW" sz="3000" b="1" dirty="0" err="1"/>
              <a:t>lǎo</a:t>
            </a:r>
            <a:r>
              <a:rPr lang="zh-CN" altLang="zh-TW" sz="3000" b="1" dirty="0"/>
              <a:t>）：春酒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  <a:p>
            <a:r>
              <a:rPr lang="zh-CN" altLang="zh-TW" sz="3000" b="1" dirty="0" smtClean="0"/>
              <a:t> </a:t>
            </a:r>
            <a:r>
              <a:rPr lang="en-US" altLang="zh-TW" sz="3000" b="1" dirty="0" smtClean="0"/>
              <a:t>“</a:t>
            </a:r>
            <a:r>
              <a:rPr lang="zh-CN" altLang="zh-TW" sz="3000" b="1" dirty="0"/>
              <a:t>浮蚁</a:t>
            </a:r>
            <a:r>
              <a:rPr lang="en-US" altLang="zh-TW" sz="3000" b="1" dirty="0"/>
              <a:t>”</a:t>
            </a:r>
            <a:r>
              <a:rPr lang="zh-CN" altLang="zh-TW" sz="3000" b="1" dirty="0"/>
              <a:t>，酒的表面泛起一层泡沫，如蚁浮于上</a:t>
            </a:r>
            <a:endParaRPr lang="zh-TW" altLang="zh-TW" sz="3000" b="1" dirty="0"/>
          </a:p>
          <a:p>
            <a:r>
              <a:rPr lang="en-US" altLang="zh-TW" sz="3000" b="1" dirty="0"/>
              <a:t>[3]</a:t>
            </a:r>
            <a:r>
              <a:rPr lang="zh-CN" altLang="zh-TW" sz="3000" b="1" dirty="0"/>
              <a:t>肴案：指陈列祭品的几案。</a:t>
            </a:r>
            <a:endParaRPr lang="zh-TW" altLang="zh-TW" sz="3000" b="1" dirty="0"/>
          </a:p>
          <a:p>
            <a:r>
              <a:rPr lang="zh-CN" altLang="zh-TW" sz="3000" b="1" dirty="0"/>
              <a:t>傍：即</a:t>
            </a:r>
            <a:r>
              <a:rPr lang="en-US" altLang="zh-TW" sz="3000" b="1" dirty="0"/>
              <a:t>“</a:t>
            </a:r>
            <a:r>
              <a:rPr lang="zh-CN" altLang="zh-TW" sz="3000" b="1" dirty="0"/>
              <a:t>旁</a:t>
            </a:r>
            <a:r>
              <a:rPr lang="en-US" altLang="zh-TW" sz="3000" b="1" dirty="0" smtClean="0"/>
              <a:t>“</a:t>
            </a:r>
            <a:r>
              <a:rPr lang="zh-CN" altLang="zh-TW" sz="3000" b="1" dirty="0" smtClean="0"/>
              <a:t>。</a:t>
            </a:r>
            <a:endParaRPr lang="zh-CN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225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其二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623044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/>
              <a:t>欲语口无音，欲视</a:t>
            </a:r>
            <a:r>
              <a:rPr lang="zh-CN" altLang="en-US" sz="3000" b="1" dirty="0">
                <a:solidFill>
                  <a:srgbClr val="FF0000"/>
                </a:solidFill>
              </a:rPr>
              <a:t>眼无光</a:t>
            </a:r>
            <a:r>
              <a:rPr lang="en-US" altLang="zh-CN" sz="3000" b="1" dirty="0"/>
              <a:t>[4]</a:t>
            </a:r>
            <a:r>
              <a:rPr lang="zh-CN" altLang="en-US" sz="3000" b="1" dirty="0"/>
              <a:t>。</a:t>
            </a:r>
          </a:p>
          <a:p>
            <a:pPr algn="ctr"/>
            <a:r>
              <a:rPr lang="zh-CN" altLang="en-US" sz="3000" b="1" dirty="0"/>
              <a:t>昔在</a:t>
            </a:r>
            <a:r>
              <a:rPr lang="zh-CN" altLang="en-US" sz="3000" b="1" dirty="0">
                <a:solidFill>
                  <a:srgbClr val="FF0000"/>
                </a:solidFill>
              </a:rPr>
              <a:t>高堂</a:t>
            </a:r>
            <a:r>
              <a:rPr lang="zh-CN" altLang="en-US" sz="3000" b="1" dirty="0"/>
              <a:t>寝，今宿</a:t>
            </a:r>
            <a:r>
              <a:rPr lang="zh-CN" altLang="en-US" sz="3000" b="1" dirty="0">
                <a:solidFill>
                  <a:srgbClr val="FF0000"/>
                </a:solidFill>
              </a:rPr>
              <a:t>荒草乡</a:t>
            </a:r>
            <a:r>
              <a:rPr lang="zh-CN" altLang="en-US" sz="3000" b="1" dirty="0"/>
              <a:t>；</a:t>
            </a:r>
          </a:p>
          <a:p>
            <a:pPr algn="ctr"/>
            <a:r>
              <a:rPr lang="zh-CN" altLang="en-US" sz="3000" b="1" dirty="0"/>
              <a:t>荒草无人眠，极视正茫茫。</a:t>
            </a:r>
          </a:p>
          <a:p>
            <a:pPr algn="ctr"/>
            <a:r>
              <a:rPr lang="zh-CN" altLang="en-US" sz="3000" b="1" dirty="0"/>
              <a:t>一朝</a:t>
            </a:r>
            <a:r>
              <a:rPr lang="zh-CN" altLang="en-US" sz="3000" b="1" dirty="0">
                <a:solidFill>
                  <a:srgbClr val="FF0000"/>
                </a:solidFill>
              </a:rPr>
              <a:t>出门去</a:t>
            </a:r>
            <a:r>
              <a:rPr lang="zh-CN" altLang="en-US" sz="3000" b="1" dirty="0"/>
              <a:t>，归来</a:t>
            </a:r>
            <a:r>
              <a:rPr lang="zh-CN" altLang="en-US" sz="3000" b="1" dirty="0">
                <a:solidFill>
                  <a:srgbClr val="FF0000"/>
                </a:solidFill>
              </a:rPr>
              <a:t>良未央</a:t>
            </a:r>
            <a:r>
              <a:rPr lang="en-US" altLang="zh-CN" sz="3000" b="1" dirty="0"/>
              <a:t>[5]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endParaRPr lang="en-US" altLang="zh-CN" sz="3000" b="1" dirty="0"/>
          </a:p>
          <a:p>
            <a:r>
              <a:rPr lang="en-US" altLang="zh-TW" sz="3000" b="1" dirty="0"/>
              <a:t>[4]</a:t>
            </a:r>
            <a:r>
              <a:rPr lang="zh-CN" altLang="zh-TW" sz="3000" b="1" dirty="0"/>
              <a:t>眼无光：看不见。</a:t>
            </a:r>
            <a:endParaRPr lang="zh-TW" altLang="zh-TW" sz="3000" b="1" dirty="0"/>
          </a:p>
          <a:p>
            <a:r>
              <a:rPr lang="zh-CN" altLang="zh-TW" sz="3000" b="1" dirty="0"/>
              <a:t>高堂：房屋的正室厅堂。</a:t>
            </a:r>
            <a:endParaRPr lang="zh-TW" altLang="zh-TW" sz="3000" b="1" dirty="0"/>
          </a:p>
          <a:p>
            <a:r>
              <a:rPr lang="zh-CN" altLang="zh-TW" sz="3000" b="1" dirty="0"/>
              <a:t>荒草乡</a:t>
            </a:r>
            <a:r>
              <a:rPr lang="zh-CN" altLang="zh-TW" sz="3000" b="1" dirty="0" smtClean="0"/>
              <a:t>：荒草</a:t>
            </a:r>
            <a:r>
              <a:rPr lang="zh-CN" altLang="zh-TW" sz="3000" b="1" dirty="0"/>
              <a:t>丛生的坟地。</a:t>
            </a:r>
            <a:endParaRPr lang="zh-TW" altLang="zh-TW" sz="3000" b="1" dirty="0"/>
          </a:p>
          <a:p>
            <a:r>
              <a:rPr lang="zh-CN" altLang="zh-TW" sz="3000" b="1" dirty="0" smtClean="0"/>
              <a:t>出</a:t>
            </a:r>
            <a:r>
              <a:rPr lang="zh-CN" altLang="zh-TW" sz="3000" b="1" dirty="0"/>
              <a:t>门去：指出殡。</a:t>
            </a:r>
            <a:endParaRPr lang="zh-TW" altLang="zh-TW" sz="3000" b="1" dirty="0"/>
          </a:p>
          <a:p>
            <a:r>
              <a:rPr lang="zh-CN" altLang="zh-TW" sz="3000" b="1" dirty="0"/>
              <a:t>良未央：未有尽头，遥遥无期。良</a:t>
            </a:r>
            <a:r>
              <a:rPr lang="zh-CN" altLang="zh-TW" sz="3000" b="1" dirty="0" smtClean="0"/>
              <a:t>：诚</a:t>
            </a:r>
            <a:r>
              <a:rPr lang="zh-CN" altLang="zh-TW" sz="3000" b="1" dirty="0"/>
              <a:t>然</a:t>
            </a:r>
            <a:r>
              <a:rPr lang="zh-CN" altLang="zh-TW" sz="3000" b="1" dirty="0" smtClean="0"/>
              <a:t>。</a:t>
            </a:r>
            <a:endParaRPr lang="zh-CN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502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其三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7584" y="206268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/>
              <a:t>荒草</a:t>
            </a:r>
            <a:r>
              <a:rPr lang="zh-CN" altLang="en-US" sz="3000" b="1" dirty="0">
                <a:solidFill>
                  <a:srgbClr val="FF0000"/>
                </a:solidFill>
              </a:rPr>
              <a:t>何茫茫</a:t>
            </a:r>
            <a:r>
              <a:rPr lang="zh-CN" altLang="en-US" sz="3000" b="1" dirty="0"/>
              <a:t>， 白杨亦</a:t>
            </a:r>
            <a:r>
              <a:rPr lang="zh-CN" altLang="en-US" sz="3000" b="1" dirty="0">
                <a:solidFill>
                  <a:srgbClr val="FF0000"/>
                </a:solidFill>
              </a:rPr>
              <a:t>萧萧</a:t>
            </a:r>
            <a:r>
              <a:rPr lang="zh-CN" altLang="en-US" sz="3000" b="1" dirty="0"/>
              <a:t>。</a:t>
            </a:r>
          </a:p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严霜</a:t>
            </a:r>
            <a:r>
              <a:rPr lang="zh-CN" altLang="en-US" sz="3000" b="1" dirty="0"/>
              <a:t>九月中， 送我</a:t>
            </a:r>
            <a:r>
              <a:rPr lang="zh-CN" altLang="en-US" sz="3000" b="1" dirty="0">
                <a:solidFill>
                  <a:srgbClr val="FF0000"/>
                </a:solidFill>
              </a:rPr>
              <a:t>出远郊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pPr algn="ctr"/>
            <a:endParaRPr lang="zh-CN" altLang="en-US" sz="3000" b="1" dirty="0"/>
          </a:p>
          <a:p>
            <a:endParaRPr lang="en-US" altLang="zh-CN" sz="3000" b="1" dirty="0"/>
          </a:p>
          <a:p>
            <a:r>
              <a:rPr lang="zh-CN" altLang="zh-TW" sz="3000" b="1" dirty="0"/>
              <a:t>何：何其，多么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  <a:p>
            <a:r>
              <a:rPr lang="zh-CN" altLang="zh-TW" sz="3000" b="1" dirty="0" smtClean="0"/>
              <a:t>茫茫</a:t>
            </a:r>
            <a:r>
              <a:rPr lang="zh-CN" altLang="zh-TW" sz="3000" b="1" dirty="0"/>
              <a:t>：无边无际的样子。</a:t>
            </a:r>
            <a:endParaRPr lang="zh-TW" altLang="zh-TW" sz="3000" b="1" dirty="0"/>
          </a:p>
          <a:p>
            <a:r>
              <a:rPr lang="zh-CN" altLang="zh-TW" sz="3000" b="1" dirty="0"/>
              <a:t>萧萧：风吹树木声。</a:t>
            </a:r>
            <a:endParaRPr lang="zh-TW" altLang="zh-TW" sz="3000" b="1" dirty="0"/>
          </a:p>
          <a:p>
            <a:r>
              <a:rPr lang="zh-CN" altLang="zh-TW" sz="3000" b="1" dirty="0"/>
              <a:t>严霜：寒霜，浓霜。</a:t>
            </a:r>
            <a:endParaRPr lang="zh-TW" altLang="zh-TW" sz="3000" b="1" dirty="0"/>
          </a:p>
          <a:p>
            <a:r>
              <a:rPr lang="zh-CN" altLang="zh-TW" sz="3000" b="1" dirty="0"/>
              <a:t>送我出远郊：指出殡送葬。</a:t>
            </a:r>
            <a:endParaRPr lang="zh-TW" altLang="zh-TW" sz="30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330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其三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74698" y="1844824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/>
              <a:t>四面</a:t>
            </a:r>
            <a:r>
              <a:rPr lang="zh-CN" altLang="en-US" sz="3000" b="1" dirty="0">
                <a:solidFill>
                  <a:srgbClr val="FF0000"/>
                </a:solidFill>
              </a:rPr>
              <a:t>无人居</a:t>
            </a:r>
            <a:r>
              <a:rPr lang="zh-CN" altLang="en-US" sz="3000" b="1" dirty="0"/>
              <a:t>，高坟正</a:t>
            </a:r>
            <a:r>
              <a:rPr lang="zh-CN" altLang="en-US" sz="3000" b="1" dirty="0">
                <a:solidFill>
                  <a:srgbClr val="FF0000"/>
                </a:solidFill>
              </a:rPr>
              <a:t>嶕峣</a:t>
            </a:r>
            <a:r>
              <a:rPr lang="en-US" altLang="zh-CN" sz="3000" b="1" dirty="0"/>
              <a:t>[1]</a:t>
            </a:r>
            <a:r>
              <a:rPr lang="zh-CN" altLang="en-US" sz="3000" b="1" dirty="0"/>
              <a:t>。</a:t>
            </a:r>
          </a:p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马为仰天鸣，风为自萧条</a:t>
            </a:r>
            <a:r>
              <a:rPr lang="en-US" altLang="zh-CN" sz="3000" b="1" dirty="0"/>
              <a:t>[2]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pPr algn="ctr"/>
            <a:endParaRPr lang="en-US" altLang="zh-CN" sz="3000" b="1" dirty="0" smtClean="0"/>
          </a:p>
          <a:p>
            <a:endParaRPr lang="en-US" altLang="zh-CN" sz="3000" dirty="0"/>
          </a:p>
          <a:p>
            <a:r>
              <a:rPr lang="zh-CN" altLang="zh-TW" sz="3000" b="1" dirty="0"/>
              <a:t>无人居：指荒无人烟。</a:t>
            </a:r>
            <a:endParaRPr lang="zh-TW" altLang="zh-TW" sz="3000" b="1" dirty="0"/>
          </a:p>
          <a:p>
            <a:r>
              <a:rPr lang="en-US" altLang="zh-TW" sz="3000" b="1" dirty="0"/>
              <a:t>[1]</a:t>
            </a:r>
            <a:r>
              <a:rPr lang="zh-CN" altLang="zh-TW" sz="3000" b="1" dirty="0"/>
              <a:t>嶕峣（</a:t>
            </a:r>
            <a:r>
              <a:rPr lang="en-US" altLang="zh-TW" sz="3000" b="1" dirty="0" err="1"/>
              <a:t>jiāo</a:t>
            </a:r>
            <a:r>
              <a:rPr lang="en-US" altLang="zh-TW" sz="3000" b="1" dirty="0"/>
              <a:t> </a:t>
            </a:r>
            <a:r>
              <a:rPr lang="en-US" altLang="zh-TW" sz="3000" b="1" dirty="0" err="1"/>
              <a:t>yáo</a:t>
            </a:r>
            <a:r>
              <a:rPr lang="en-US" altLang="zh-TW" sz="3000" b="1" dirty="0"/>
              <a:t> </a:t>
            </a:r>
            <a:r>
              <a:rPr lang="zh-CN" altLang="zh-TW" sz="3000" b="1" dirty="0"/>
              <a:t>） ，突兀高起的样子。</a:t>
            </a:r>
            <a:endParaRPr lang="zh-TW" altLang="zh-TW" sz="3000" b="1" dirty="0"/>
          </a:p>
          <a:p>
            <a:r>
              <a:rPr lang="en-US" altLang="zh-TW" sz="3000" b="1" dirty="0"/>
              <a:t>[2]</a:t>
            </a:r>
            <a:r>
              <a:rPr lang="zh-CN" altLang="zh-TW" sz="3000" b="1" dirty="0"/>
              <a:t>马为仰天鸣，风为自萧条：马，送葬的马，马仰天而鸣，好像在思念主人。萧条，风声。</a:t>
            </a:r>
            <a:endParaRPr lang="zh-TW" altLang="zh-TW" sz="30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04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其三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91709" y="1885924"/>
            <a:ext cx="7970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幽室</a:t>
            </a:r>
            <a:r>
              <a:rPr lang="zh-CN" altLang="en-US" sz="3000" b="1" dirty="0"/>
              <a:t>一已闭，千年不复</a:t>
            </a:r>
            <a:r>
              <a:rPr lang="zh-CN" altLang="en-US" sz="3000" b="1" dirty="0">
                <a:solidFill>
                  <a:srgbClr val="FF0000"/>
                </a:solidFill>
              </a:rPr>
              <a:t>朝</a:t>
            </a:r>
            <a:r>
              <a:rPr lang="en-US" altLang="zh-CN" sz="3000" b="1" dirty="0"/>
              <a:t>[3]</a:t>
            </a:r>
            <a:r>
              <a:rPr lang="zh-CN" altLang="en-US" sz="3000" b="1" dirty="0"/>
              <a:t>。</a:t>
            </a:r>
          </a:p>
          <a:p>
            <a:pPr algn="ctr"/>
            <a:r>
              <a:rPr lang="zh-CN" altLang="en-US" sz="3000" b="1" dirty="0"/>
              <a:t>千年不复朝， </a:t>
            </a:r>
            <a:r>
              <a:rPr lang="zh-CN" altLang="en-US" sz="3000" b="1" dirty="0">
                <a:solidFill>
                  <a:srgbClr val="FF0000"/>
                </a:solidFill>
              </a:rPr>
              <a:t>贤达无奈何</a:t>
            </a:r>
            <a:r>
              <a:rPr lang="zh-CN" altLang="en-US" sz="3000" b="1" dirty="0"/>
              <a:t>。</a:t>
            </a:r>
          </a:p>
          <a:p>
            <a:endParaRPr lang="en-US" altLang="zh-CN" sz="3000" b="1" dirty="0" smtClean="0"/>
          </a:p>
          <a:p>
            <a:endParaRPr lang="en-US" altLang="zh-CN" sz="3000" b="1" dirty="0"/>
          </a:p>
          <a:p>
            <a:r>
              <a:rPr lang="en-US" altLang="zh-TW" sz="3000" b="1" dirty="0"/>
              <a:t>[3]</a:t>
            </a:r>
            <a:r>
              <a:rPr lang="zh-CN" altLang="zh-TW" sz="3000" b="1" dirty="0"/>
              <a:t>幽室，墓穴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  <a:p>
            <a:r>
              <a:rPr lang="zh-CN" altLang="zh-TW" sz="3000" b="1" dirty="0" smtClean="0"/>
              <a:t>朝</a:t>
            </a:r>
            <a:r>
              <a:rPr lang="zh-CN" altLang="zh-TW" sz="3000" b="1" dirty="0"/>
              <a:t>：早晨。这句意思是墓穴一旦封闭，永不得再见天日。</a:t>
            </a:r>
            <a:endParaRPr lang="zh-TW" altLang="zh-TW" sz="3000" b="1" dirty="0"/>
          </a:p>
          <a:p>
            <a:r>
              <a:rPr lang="zh-CN" altLang="zh-TW" sz="3000" b="1" dirty="0"/>
              <a:t>贤达：古时指有道德学问的人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  <a:p>
            <a:r>
              <a:rPr lang="zh-CN" altLang="zh-TW" sz="3000" b="1" dirty="0" smtClean="0"/>
              <a:t>无</a:t>
            </a:r>
            <a:r>
              <a:rPr lang="zh-CN" altLang="zh-TW" sz="3000" b="1" dirty="0"/>
              <a:t>奈何：无可奈何，没有办法。指皆不免此运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10458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拟挽歌辞</a:t>
            </a:r>
            <a:r>
              <a:rPr lang="en-US" altLang="zh-TW" b="1" dirty="0"/>
              <a:t>  </a:t>
            </a:r>
            <a:r>
              <a:rPr lang="zh-CN" altLang="zh-TW" b="1" dirty="0"/>
              <a:t>其三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57201" y="1588954"/>
            <a:ext cx="8229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solidFill>
                  <a:srgbClr val="FF0000"/>
                </a:solidFill>
              </a:rPr>
              <a:t>向来</a:t>
            </a:r>
            <a:r>
              <a:rPr lang="en-US" altLang="zh-CN" sz="3000" b="1" dirty="0"/>
              <a:t>[4]</a:t>
            </a:r>
            <a:r>
              <a:rPr lang="zh-CN" altLang="en-US" sz="3000" b="1" dirty="0"/>
              <a:t>相送人，各自还其家</a:t>
            </a:r>
            <a:r>
              <a:rPr lang="zh-CN" altLang="en-US" sz="3000" b="1" dirty="0" smtClean="0"/>
              <a:t>。</a:t>
            </a:r>
            <a:endParaRPr lang="en-US" altLang="zh-CN" sz="3000" b="1" dirty="0" smtClean="0"/>
          </a:p>
          <a:p>
            <a:pPr algn="ctr"/>
            <a:r>
              <a:rPr lang="zh-CN" altLang="zh-TW" sz="3000" b="1" dirty="0"/>
              <a:t>亲戚或余悲， 他人亦</a:t>
            </a:r>
            <a:r>
              <a:rPr lang="zh-CN" altLang="zh-TW" sz="3000" b="1" dirty="0">
                <a:solidFill>
                  <a:srgbClr val="FF0000"/>
                </a:solidFill>
              </a:rPr>
              <a:t>已歌</a:t>
            </a:r>
            <a:r>
              <a:rPr lang="zh-CN" altLang="zh-TW" sz="3000" b="1" dirty="0"/>
              <a:t>。</a:t>
            </a:r>
            <a:endParaRPr lang="zh-TW" altLang="zh-TW" sz="3000" b="1" dirty="0"/>
          </a:p>
          <a:p>
            <a:pPr algn="ctr"/>
            <a:r>
              <a:rPr lang="zh-CN" altLang="zh-TW" sz="3000" b="1" dirty="0"/>
              <a:t>死去</a:t>
            </a:r>
            <a:r>
              <a:rPr lang="zh-CN" altLang="zh-TW" sz="3000" b="1" dirty="0">
                <a:solidFill>
                  <a:srgbClr val="FF0000"/>
                </a:solidFill>
              </a:rPr>
              <a:t>何所道</a:t>
            </a:r>
            <a:r>
              <a:rPr lang="zh-CN" altLang="zh-TW" sz="3000" b="1" dirty="0"/>
              <a:t>，</a:t>
            </a:r>
            <a:r>
              <a:rPr lang="zh-CN" altLang="zh-TW" sz="3000" b="1" dirty="0">
                <a:solidFill>
                  <a:srgbClr val="FF0000"/>
                </a:solidFill>
              </a:rPr>
              <a:t>托体同山阿</a:t>
            </a:r>
            <a:r>
              <a:rPr lang="en-US" altLang="zh-TW" sz="3000" b="1" dirty="0"/>
              <a:t>[5]</a:t>
            </a:r>
            <a:r>
              <a:rPr lang="zh-CN" altLang="zh-TW" sz="3000" b="1" dirty="0"/>
              <a:t>。</a:t>
            </a:r>
            <a:endParaRPr lang="zh-TW" altLang="zh-TW" sz="3000" b="1" dirty="0"/>
          </a:p>
          <a:p>
            <a:endParaRPr lang="en-US" altLang="zh-CN" sz="3000" b="1" dirty="0" smtClean="0"/>
          </a:p>
          <a:p>
            <a:r>
              <a:rPr lang="en-US" altLang="zh-TW" sz="3000" b="1" dirty="0" smtClean="0"/>
              <a:t>[</a:t>
            </a:r>
            <a:r>
              <a:rPr lang="en-US" altLang="zh-TW" sz="3000" b="1" dirty="0"/>
              <a:t>4]</a:t>
            </a:r>
            <a:r>
              <a:rPr lang="zh-CN" altLang="zh-TW" sz="3000" b="1" dirty="0"/>
              <a:t>向来：刚才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  <a:p>
            <a:r>
              <a:rPr lang="zh-CN" altLang="zh-TW" sz="3000" b="1" dirty="0"/>
              <a:t>已歌：已经在欢快地歌了</a:t>
            </a:r>
            <a:r>
              <a:rPr lang="zh-CN" altLang="zh-TW" sz="3000" b="1" dirty="0" smtClean="0"/>
              <a:t>。</a:t>
            </a:r>
            <a:endParaRPr lang="zh-TW" altLang="zh-TW" sz="3000" b="1" dirty="0"/>
          </a:p>
          <a:p>
            <a:r>
              <a:rPr lang="zh-CN" altLang="zh-TW" sz="3000" b="1" dirty="0"/>
              <a:t>何所道：还有什么可说的呢。</a:t>
            </a:r>
            <a:endParaRPr lang="zh-TW" altLang="zh-TW" sz="3000" b="1" dirty="0"/>
          </a:p>
          <a:p>
            <a:r>
              <a:rPr lang="zh-CN" altLang="zh-TW" sz="3000" b="1" dirty="0"/>
              <a:t>托体：寄身</a:t>
            </a:r>
            <a:r>
              <a:rPr lang="zh-CN" altLang="zh-TW" sz="3000" b="1" dirty="0" smtClean="0"/>
              <a:t>。</a:t>
            </a:r>
            <a:endParaRPr lang="en-US" altLang="zh-CN" sz="3000" b="1" dirty="0" smtClean="0"/>
          </a:p>
          <a:p>
            <a:r>
              <a:rPr lang="zh-CN" altLang="zh-TW" sz="3000" b="1" dirty="0" smtClean="0"/>
              <a:t>山</a:t>
            </a:r>
            <a:r>
              <a:rPr lang="zh-CN" altLang="zh-TW" sz="3000" b="1" dirty="0"/>
              <a:t>阿（</a:t>
            </a:r>
            <a:r>
              <a:rPr lang="en-US" altLang="zh-TW" sz="3000" b="1" dirty="0"/>
              <a:t>ē</a:t>
            </a:r>
            <a:r>
              <a:rPr lang="zh-CN" altLang="zh-TW" sz="3000" b="1" dirty="0"/>
              <a:t>）：山陵。</a:t>
            </a:r>
            <a:endParaRPr lang="zh-TW" altLang="zh-TW" sz="3000" b="1" dirty="0"/>
          </a:p>
          <a:p>
            <a:r>
              <a:rPr lang="en-US" altLang="zh-TW" sz="3000" b="1" dirty="0"/>
              <a:t>[5]</a:t>
            </a:r>
            <a:r>
              <a:rPr lang="zh-CN" altLang="zh-TW" sz="3000" b="1" dirty="0"/>
              <a:t>托体同山阿：死亡后身体复归于山川大地</a:t>
            </a:r>
            <a:r>
              <a:rPr lang="zh-CN" altLang="zh-TW" sz="3000" b="1" dirty="0" smtClean="0"/>
              <a:t>。</a:t>
            </a:r>
            <a:endParaRPr lang="zh-CN" altLang="en-US" sz="3000" b="1" dirty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797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谈谈自己对陶渊明隐居的看法吧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18350" y="1772816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桃夭羽</a:t>
            </a:r>
            <a:r>
              <a:rPr lang="en-US" altLang="zh-CN" sz="3200" b="1" dirty="0"/>
              <a:t>: </a:t>
            </a:r>
            <a:r>
              <a:rPr lang="zh-CN" altLang="en-US" sz="3200" b="1" dirty="0"/>
              <a:t>羡慕陶渊明的生活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zh-CN" altLang="en-US" sz="3200" b="1" dirty="0"/>
          </a:p>
          <a:p>
            <a:r>
              <a:rPr lang="zh-CN" altLang="en-US" sz="3200" b="1" dirty="0"/>
              <a:t>两斤酒一斤牛肉：隐只是一种无奈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zh-CN" altLang="en-US" sz="3200" b="1" dirty="0"/>
          </a:p>
          <a:p>
            <a:r>
              <a:rPr lang="zh-CN" altLang="en-US" sz="3200" b="1" dirty="0"/>
              <a:t>婤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蒙蒙：我觉得，是逃避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en-US" altLang="zh-CN" sz="3200" b="1" dirty="0"/>
          </a:p>
          <a:p>
            <a:r>
              <a:rPr lang="en-US" altLang="zh-TW" sz="3200" b="1" dirty="0" err="1"/>
              <a:t>Nulcea</a:t>
            </a:r>
            <a:r>
              <a:rPr lang="zh-CN" altLang="zh-TW" sz="3200" b="1" dirty="0"/>
              <a:t>丶</a:t>
            </a:r>
            <a:r>
              <a:rPr lang="en-US" altLang="zh-TW" sz="3200" b="1" dirty="0"/>
              <a:t>i: </a:t>
            </a:r>
            <a:r>
              <a:rPr lang="zh-CN" altLang="zh-TW" sz="3200" b="1" dirty="0"/>
              <a:t>他要是向往田园生活那一开始就别当官直接去田园得了呗，这给他装饰的五花八门。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502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对于死的疏离感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9572" y="1412776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/>
              <a:t>当从小就没有经历亲人死亡历程，当父母亲严格避讳谈死，当拜拜求神</a:t>
            </a:r>
            <a:r>
              <a:rPr lang="zh-CN" altLang="en-US" sz="3000" b="1" dirty="0" smtClean="0"/>
              <a:t>只求</a:t>
            </a:r>
            <a:r>
              <a:rPr lang="zh-CN" altLang="en-US" sz="3000" b="1" dirty="0"/>
              <a:t>长命百岁 ，死的意义就在人的意识中被削弱。</a:t>
            </a:r>
          </a:p>
          <a:p>
            <a:endParaRPr lang="zh-CN" altLang="en-US" sz="3000" b="1" dirty="0"/>
          </a:p>
          <a:p>
            <a:r>
              <a:rPr lang="zh-CN" altLang="en-US" sz="3000" b="1" dirty="0"/>
              <a:t>他死（青年）：与我不相干者之死亡：战争、灾难、人祸。</a:t>
            </a:r>
          </a:p>
          <a:p>
            <a:endParaRPr lang="zh-CN" altLang="en-US" sz="3000" b="1" dirty="0"/>
          </a:p>
          <a:p>
            <a:r>
              <a:rPr lang="zh-CN" altLang="en-US" sz="3000" b="1" dirty="0"/>
              <a:t>你死（中年）：我的挚爱与至亲之死亡。</a:t>
            </a:r>
          </a:p>
          <a:p>
            <a:endParaRPr lang="zh-CN" altLang="en-US" sz="3000" b="1" dirty="0"/>
          </a:p>
          <a:p>
            <a:r>
              <a:rPr lang="zh-CN" altLang="en-US" sz="3000" b="1" dirty="0"/>
              <a:t>我死（晚年）：面对我自己的死亡之省思及体悟。</a:t>
            </a:r>
          </a:p>
        </p:txBody>
      </p:sp>
    </p:spTree>
    <p:extLst>
      <p:ext uri="{BB962C8B-B14F-4D97-AF65-F5344CB8AC3E}">
        <p14:creationId xmlns:p14="http://schemas.microsoft.com/office/powerpoint/2010/main" val="3412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TW" sz="4000" b="1" dirty="0"/>
              <a:t>陶渊明思考了什么问题？</a:t>
            </a:r>
            <a:endParaRPr lang="zh-TW" altLang="en-US" sz="4000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3608" y="1412776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一、早死、晚死有什么区别？</a:t>
            </a:r>
            <a:r>
              <a:rPr lang="zh-CN" altLang="en-US" sz="2800" b="1" dirty="0"/>
              <a:t>：有生必有死，早终非命促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altLang="zh-TW" sz="2800" b="1" dirty="0"/>
          </a:p>
          <a:p>
            <a:r>
              <a:rPr lang="zh-CN" altLang="zh-TW" sz="2800" b="1" dirty="0">
                <a:solidFill>
                  <a:srgbClr val="FF0000"/>
                </a:solidFill>
              </a:rPr>
              <a:t>二、人死后去了哪里？</a:t>
            </a:r>
            <a:r>
              <a:rPr lang="zh-CN" altLang="zh-TW" sz="2800" b="1" dirty="0"/>
              <a:t>：昨暮同为人，今旦在鬼录。魂气散何之，枯形寄空</a:t>
            </a:r>
            <a:r>
              <a:rPr lang="zh-CN" altLang="zh-TW" sz="2800" b="1" dirty="0" smtClean="0"/>
              <a:t>木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altLang="zh-CN" sz="2800" b="1" dirty="0"/>
          </a:p>
          <a:p>
            <a:r>
              <a:rPr lang="zh-CN" altLang="zh-TW" sz="2800" b="1" dirty="0">
                <a:solidFill>
                  <a:srgbClr val="FF0000"/>
                </a:solidFill>
              </a:rPr>
              <a:t>三、死后我的亲友，他们还好吗？</a:t>
            </a:r>
            <a:r>
              <a:rPr lang="zh-CN" altLang="zh-TW" sz="2800" b="1" dirty="0"/>
              <a:t>：娇儿索父啼，良友抚我哭。得失不复知，是非安能</a:t>
            </a:r>
            <a:r>
              <a:rPr lang="zh-CN" altLang="zh-TW" sz="2800" b="1" dirty="0" smtClean="0"/>
              <a:t>觉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zh-TW" sz="2800" b="1" dirty="0">
                <a:solidFill>
                  <a:srgbClr val="FF0000"/>
                </a:solidFill>
              </a:rPr>
              <a:t>四、活着的意义到底是什么？</a:t>
            </a:r>
            <a:r>
              <a:rPr lang="zh-CN" altLang="zh-TW" sz="2800" b="1" dirty="0"/>
              <a:t>：千秋万岁后，谁知荣与辱？但恨在世时，饮酒不得足。</a:t>
            </a:r>
            <a:endParaRPr lang="en-US" altLang="zh-CN" sz="2800" b="1" dirty="0" smtClean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042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 smtClean="0"/>
              <a:t>生死难题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309026" y="23488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3200" b="1" dirty="0"/>
              <a:t>死后身躯要如何处理？</a:t>
            </a:r>
          </a:p>
          <a:p>
            <a:pPr algn="ctr"/>
            <a:endParaRPr lang="zh-CN" altLang="en-US" sz="3200" b="1" dirty="0"/>
          </a:p>
          <a:p>
            <a:pPr algn="ctr"/>
            <a:r>
              <a:rPr lang="zh-CN" altLang="en-US" sz="3200" b="1" dirty="0" smtClean="0"/>
              <a:t>堕胎争议</a:t>
            </a:r>
            <a:endParaRPr lang="en-US" altLang="zh-CN" sz="3200" b="1" dirty="0" smtClean="0"/>
          </a:p>
          <a:p>
            <a:pPr algn="ctr"/>
            <a:endParaRPr lang="en-US" altLang="zh-CN" sz="3200" b="1" dirty="0"/>
          </a:p>
          <a:p>
            <a:pPr algn="ctr"/>
            <a:r>
              <a:rPr lang="zh-CN" altLang="zh-TW" sz="3200" b="1" dirty="0"/>
              <a:t>尊严死亡：安乐</a:t>
            </a:r>
            <a:r>
              <a:rPr lang="zh-CN" altLang="zh-TW" sz="3200" b="1" dirty="0" smtClean="0"/>
              <a:t>死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20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这也是你的生命历程吗</a:t>
            </a:r>
            <a:r>
              <a:rPr lang="zh-CN" altLang="zh-TW" dirty="0"/>
              <a:t>？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2392" y="2093466"/>
            <a:ext cx="78592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起初我想进大学想得要死 。</a:t>
            </a:r>
          </a:p>
          <a:p>
            <a:r>
              <a:rPr lang="zh-CN" altLang="en-US" sz="2800" b="1" dirty="0"/>
              <a:t>随后我巴不得大学赶快毕业好开始工作 。</a:t>
            </a:r>
          </a:p>
          <a:p>
            <a:r>
              <a:rPr lang="zh-CN" altLang="en-US" sz="2800" b="1" dirty="0"/>
              <a:t>接着我想结婚想有小孩，想得要命 。</a:t>
            </a:r>
          </a:p>
          <a:p>
            <a:r>
              <a:rPr lang="zh-CN" altLang="en-US" sz="2800" b="1" dirty="0"/>
              <a:t>再来我又巴望小孩快点长大去上学，好让我回去上班 。</a:t>
            </a:r>
          </a:p>
          <a:p>
            <a:r>
              <a:rPr lang="zh-CN" altLang="en-US" sz="2800" b="1" dirty="0"/>
              <a:t>之后我每天想退休，想得要死 。</a:t>
            </a:r>
          </a:p>
          <a:p>
            <a:r>
              <a:rPr lang="zh-CN" altLang="en-US" sz="2800" b="1" dirty="0"/>
              <a:t>现在，我真的快死了 。</a:t>
            </a:r>
          </a:p>
          <a:p>
            <a:r>
              <a:rPr lang="zh-CN" altLang="en-US" sz="2800" b="1" dirty="0"/>
              <a:t>忽然间，我突然明白了，我忘了真正去活在当下。</a:t>
            </a:r>
          </a:p>
        </p:txBody>
      </p:sp>
    </p:spTree>
    <p:extLst>
      <p:ext uri="{BB962C8B-B14F-4D97-AF65-F5344CB8AC3E}">
        <p14:creationId xmlns:p14="http://schemas.microsoft.com/office/powerpoint/2010/main" val="1722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zh-TW" b="1" dirty="0"/>
              <a:t>我不是太</a:t>
            </a:r>
            <a:r>
              <a:rPr lang="zh-CN" altLang="zh-TW" b="1" dirty="0" smtClean="0"/>
              <a:t>看</a:t>
            </a:r>
            <a:r>
              <a:rPr lang="zh-CN" altLang="zh-TW" b="1" dirty="0"/>
              <a:t>得</a:t>
            </a:r>
            <a:r>
              <a:rPr lang="zh-CN" altLang="zh-TW" b="1" dirty="0" smtClean="0"/>
              <a:t>起</a:t>
            </a:r>
            <a:r>
              <a:rPr lang="zh-CN" altLang="zh-TW" b="1" dirty="0"/>
              <a:t>陶渊</a:t>
            </a:r>
            <a:r>
              <a:rPr lang="zh-CN" altLang="zh-TW" b="1" dirty="0" smtClean="0"/>
              <a:t>明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TW" sz="2200" dirty="0"/>
              <a:t>http://</a:t>
            </a:r>
            <a:r>
              <a:rPr lang="en-US" altLang="zh-TW" sz="2200" dirty="0" smtClean="0"/>
              <a:t>tieba.baidu.com/p/4055263291</a:t>
            </a:r>
            <a:endParaRPr lang="zh-TW" altLang="en-US" sz="2200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9632" y="2492896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孔子说尽人事听天命，孔子算为理想奋斗</a:t>
            </a:r>
            <a:r>
              <a:rPr lang="zh-CN" altLang="en-US" sz="3200" b="1" dirty="0" smtClean="0"/>
              <a:t>一生</a:t>
            </a:r>
            <a:r>
              <a:rPr lang="zh-CN" altLang="en-US" sz="3200" b="1" dirty="0"/>
              <a:t>。</a:t>
            </a:r>
            <a:r>
              <a:rPr lang="zh-CN" altLang="en-US" sz="3200" b="1" dirty="0" smtClean="0"/>
              <a:t>陶</a:t>
            </a:r>
            <a:r>
              <a:rPr lang="zh-CN" altLang="en-US" sz="3200" b="1" dirty="0"/>
              <a:t>渊明随逢晋朝那样的时代，</a:t>
            </a:r>
            <a:r>
              <a:rPr lang="zh-CN" altLang="en-US" sz="3200" b="1" dirty="0">
                <a:solidFill>
                  <a:srgbClr val="FF0000"/>
                </a:solidFill>
              </a:rPr>
              <a:t>看似有风骨不为五斗米折腰，实则逃避现实</a:t>
            </a:r>
            <a:r>
              <a:rPr lang="zh-CN" altLang="en-US" sz="3200" b="1" dirty="0"/>
              <a:t>，一个诗人读书人不为国家理想而持之一生，而他的地位却推崇这么高，我非常看不起。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84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endParaRPr lang="zh-TW" altLang="en-US" sz="2400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7584" y="1508690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把</a:t>
            </a:r>
            <a:r>
              <a:rPr lang="zh-CN" altLang="en-US" sz="3200" b="1" dirty="0"/>
              <a:t>不与世俗</a:t>
            </a:r>
            <a:r>
              <a:rPr lang="zh-CN" altLang="en-US" sz="3200" b="1" dirty="0" smtClean="0"/>
              <a:t>同流合污</a:t>
            </a:r>
            <a:r>
              <a:rPr lang="zh-CN" altLang="en-US" sz="3200" b="1" dirty="0"/>
              <a:t>，</a:t>
            </a:r>
            <a:r>
              <a:rPr lang="zh-CN" altLang="en-US" sz="3200" b="1" dirty="0" smtClean="0"/>
              <a:t>作</a:t>
            </a:r>
            <a:r>
              <a:rPr lang="zh-CN" altLang="en-US" sz="3200" b="1" dirty="0"/>
              <a:t>为逃避现</a:t>
            </a:r>
            <a:r>
              <a:rPr lang="zh-CN" altLang="en-US" sz="3200" b="1" dirty="0" smtClean="0"/>
              <a:t>实</a:t>
            </a:r>
            <a:r>
              <a:rPr lang="zh-CN" altLang="en-US" sz="3200" b="1" dirty="0"/>
              <a:t>，</a:t>
            </a:r>
            <a:r>
              <a:rPr lang="zh-CN" altLang="en-US" sz="3200" b="1" dirty="0" smtClean="0"/>
              <a:t>没</a:t>
            </a:r>
            <a:r>
              <a:rPr lang="zh-CN" altLang="en-US" sz="3200" b="1" dirty="0"/>
              <a:t>有本事适应社会的借</a:t>
            </a:r>
            <a:r>
              <a:rPr lang="zh-CN" altLang="en-US" sz="3200" b="1" dirty="0" smtClean="0"/>
              <a:t>口</a:t>
            </a:r>
            <a:r>
              <a:rPr lang="zh-CN" altLang="en-US" sz="3200" b="1" dirty="0"/>
              <a:t>，</a:t>
            </a:r>
            <a:r>
              <a:rPr lang="zh-CN" altLang="en-US" sz="3200" b="1" dirty="0" smtClean="0"/>
              <a:t>更</a:t>
            </a:r>
            <a:r>
              <a:rPr lang="zh-CN" altLang="en-US" sz="3200" b="1" dirty="0"/>
              <a:t>是极其中二无能的表</a:t>
            </a:r>
            <a:r>
              <a:rPr lang="zh-CN" altLang="en-US" sz="3200" b="1" dirty="0" smtClean="0"/>
              <a:t>现。</a:t>
            </a:r>
            <a:endParaRPr lang="en-US" altLang="zh-CN" sz="3200" b="1" dirty="0" smtClean="0"/>
          </a:p>
          <a:p>
            <a:r>
              <a:rPr lang="en-US" altLang="zh-TW" sz="2200" b="1" dirty="0">
                <a:hlinkClick r:id="rId4"/>
              </a:rPr>
              <a:t>http://tieba.baidu.com/p/4251477566</a:t>
            </a:r>
            <a:endParaRPr lang="en-US" altLang="zh-CN" sz="2200" b="1" dirty="0"/>
          </a:p>
          <a:p>
            <a:endParaRPr lang="en-US" altLang="zh-CN" sz="3200" b="1" dirty="0" smtClean="0"/>
          </a:p>
          <a:p>
            <a:endParaRPr lang="en-US" altLang="zh-TW" sz="3200" b="1" dirty="0"/>
          </a:p>
          <a:p>
            <a:r>
              <a:rPr lang="zh-CN" altLang="zh-TW" sz="3200" b="1" dirty="0" smtClean="0"/>
              <a:t>种</a:t>
            </a:r>
            <a:r>
              <a:rPr lang="zh-CN" altLang="zh-TW" sz="3200" b="1" dirty="0"/>
              <a:t>田就种田去吧，写什么诗？搏出位吧</a:t>
            </a:r>
            <a:r>
              <a:rPr lang="zh-CN" altLang="zh-TW" sz="3200" b="1" dirty="0" smtClean="0"/>
              <a:t>？</a:t>
            </a:r>
            <a:endParaRPr lang="en-US" altLang="zh-CN" sz="3200" b="1" dirty="0" smtClean="0"/>
          </a:p>
          <a:p>
            <a:r>
              <a:rPr lang="en-US" altLang="zh-TW" sz="2200" b="1" dirty="0">
                <a:hlinkClick r:id="rId5"/>
              </a:rPr>
              <a:t>http://tieba.baidu.com/p/3603224112</a:t>
            </a:r>
            <a:endParaRPr lang="en-US" altLang="zh-TW" sz="2200" b="1" dirty="0"/>
          </a:p>
          <a:p>
            <a:endParaRPr lang="zh-CN" altLang="en-US" sz="3200" b="1" dirty="0"/>
          </a:p>
          <a:p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331640" y="2276872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曾祖父陶侃，东晋开国元老，官至大司马，都督八州军事，荆、江二州刺史、封长沙郡公。</a:t>
            </a:r>
          </a:p>
          <a:p>
            <a:endParaRPr lang="zh-CN" altLang="en-US" sz="3200" b="1" dirty="0"/>
          </a:p>
          <a:p>
            <a:r>
              <a:rPr lang="zh-CN" altLang="en-US" sz="3200" b="1" dirty="0"/>
              <a:t>祖父陶茂、父亲陶逸都做过太守。</a:t>
            </a:r>
          </a:p>
        </p:txBody>
      </p:sp>
    </p:spTree>
    <p:extLst>
      <p:ext uri="{BB962C8B-B14F-4D97-AF65-F5344CB8AC3E}">
        <p14:creationId xmlns:p14="http://schemas.microsoft.com/office/powerpoint/2010/main" val="9042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3861"/>
            <a:ext cx="37131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54710" y="1915936"/>
            <a:ext cx="4330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五岁，（大司马桓温伐燕</a:t>
            </a:r>
            <a:r>
              <a:rPr lang="zh-CN" altLang="en-US" sz="2800" b="1" dirty="0" smtClean="0"/>
              <a:t>；温</a:t>
            </a:r>
            <a:r>
              <a:rPr lang="zh-CN" altLang="en-US" sz="2800" b="1" dirty="0"/>
              <a:t>大败，死三万余人。）</a:t>
            </a:r>
          </a:p>
          <a:p>
            <a:endParaRPr lang="zh-CN" altLang="en-US" sz="2800" b="1" dirty="0"/>
          </a:p>
          <a:p>
            <a:r>
              <a:rPr lang="zh-CN" altLang="en-US" sz="2800" b="1" dirty="0"/>
              <a:t>八岁，</a:t>
            </a:r>
            <a:r>
              <a:rPr lang="zh-CN" altLang="en-US" sz="2800" b="1" dirty="0">
                <a:solidFill>
                  <a:srgbClr val="FF0000"/>
                </a:solidFill>
              </a:rPr>
              <a:t>父没</a:t>
            </a:r>
            <a:r>
              <a:rPr lang="zh-CN" altLang="en-US" sz="2800" b="1" dirty="0"/>
              <a:t>。（吴郡大旱，人多饿死。）</a:t>
            </a:r>
          </a:p>
          <a:p>
            <a:endParaRPr lang="zh-CN" altLang="en-US" sz="2800" b="1" dirty="0"/>
          </a:p>
          <a:p>
            <a:r>
              <a:rPr lang="zh-CN" altLang="en-US" sz="2800" b="1" dirty="0"/>
              <a:t>十二岁，</a:t>
            </a:r>
            <a:r>
              <a:rPr lang="zh-CN" altLang="en-US" sz="2800" b="1" dirty="0">
                <a:solidFill>
                  <a:srgbClr val="FF0000"/>
                </a:solidFill>
              </a:rPr>
              <a:t>庶母丧</a:t>
            </a:r>
            <a:r>
              <a:rPr lang="zh-CN" altLang="en-US" sz="2800" b="1" dirty="0"/>
              <a:t>。</a:t>
            </a:r>
          </a:p>
          <a:p>
            <a:endParaRPr lang="zh-CN" altLang="en-US" sz="2800" b="1" dirty="0"/>
          </a:p>
          <a:p>
            <a:r>
              <a:rPr lang="zh-CN" altLang="en-US" sz="2800" b="1" dirty="0"/>
              <a:t>十五岁，（是年大旱，瘟疫流行。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9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1148770" y="1600200"/>
            <a:ext cx="67903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二十岁，</a:t>
            </a:r>
            <a:r>
              <a:rPr lang="zh-CN" altLang="en-US" sz="3200" b="1" dirty="0">
                <a:solidFill>
                  <a:srgbClr val="FF0000"/>
                </a:solidFill>
              </a:rPr>
              <a:t>弱年逢家乏</a:t>
            </a:r>
            <a:r>
              <a:rPr lang="zh-CN" altLang="en-US" sz="3200" b="1" dirty="0"/>
              <a:t>。开始游宦，以谋生路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endParaRPr lang="zh-CN" altLang="en-US" sz="3200" b="1" dirty="0"/>
          </a:p>
          <a:p>
            <a:r>
              <a:rPr lang="zh-CN" altLang="en-US" sz="3200" b="1" dirty="0"/>
              <a:t>独游至幽州（今河北）、张掖（今甘肃）。</a:t>
            </a:r>
          </a:p>
        </p:txBody>
      </p:sp>
      <p:pic>
        <p:nvPicPr>
          <p:cNvPr id="3074" name="Picture 2" descr="C:\Users\user\Desktop\陶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81" y="4437111"/>
            <a:ext cx="6040437" cy="19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532"/>
          <a:stretch/>
        </p:blipFill>
        <p:spPr>
          <a:xfrm>
            <a:off x="0" y="-9912"/>
            <a:ext cx="9144000" cy="685359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TW" b="1" dirty="0"/>
              <a:t>年谱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63588" y="2348880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二十一岁，远游回宜丰故里，绕道父任宦地安成。</a:t>
            </a:r>
            <a:r>
              <a:rPr lang="zh-CN" altLang="en-US" sz="3200" b="1" dirty="0">
                <a:solidFill>
                  <a:srgbClr val="FF0000"/>
                </a:solidFill>
              </a:rPr>
              <a:t>所置田园为康乐县公谢玄侵夺</a:t>
            </a:r>
            <a:r>
              <a:rPr lang="zh-CN" altLang="en-US" sz="3200" b="1" dirty="0"/>
              <a:t>。</a:t>
            </a:r>
          </a:p>
          <a:p>
            <a:endParaRPr lang="zh-CN" altLang="en-US" sz="3200" b="1" dirty="0"/>
          </a:p>
          <a:p>
            <a:r>
              <a:rPr lang="zh-CN" altLang="en-US" sz="3200" b="1" dirty="0"/>
              <a:t>二十六岁，远游东隅（今江苏丹阳）。（</a:t>
            </a:r>
            <a:r>
              <a:rPr lang="en-US" altLang="zh-CN" sz="3200" b="1" dirty="0"/>
              <a:t>《</a:t>
            </a:r>
            <a:r>
              <a:rPr lang="zh-CN" altLang="en-US" sz="3200" b="1" dirty="0"/>
              <a:t>饮酒．二十</a:t>
            </a:r>
            <a:r>
              <a:rPr lang="en-US" altLang="zh-CN" sz="3200" b="1" dirty="0"/>
              <a:t>》</a:t>
            </a:r>
            <a:r>
              <a:rPr lang="zh-CN" altLang="en-US" sz="3200" b="1" dirty="0"/>
              <a:t>：</a:t>
            </a:r>
            <a:r>
              <a:rPr lang="zh-CN" altLang="en-US" sz="3200" b="1" dirty="0">
                <a:solidFill>
                  <a:srgbClr val="FF0000"/>
                </a:solidFill>
              </a:rPr>
              <a:t>此行谁使然？似为饥所驱。</a:t>
            </a:r>
            <a:r>
              <a:rPr lang="zh-CN" altLang="en-US" sz="3200" b="1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090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13042</TotalTime>
  <Words>2499</Words>
  <Application>Microsoft Office PowerPoint</Application>
  <PresentationFormat>如螢幕大小 (4:3)</PresentationFormat>
  <Paragraphs>210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 陶渊明《拟挽歌辞三首》   </vt:lpstr>
      <vt:lpstr>你所知道的陶渊明</vt:lpstr>
      <vt:lpstr>谈谈自己对陶渊明隐居的看法吧</vt:lpstr>
      <vt:lpstr>我不是太看得起陶渊明 http://tieba.baidu.com/p/4055263291</vt:lpstr>
      <vt:lpstr> </vt:lpstr>
      <vt:lpstr>年谱</vt:lpstr>
      <vt:lpstr>年谱</vt:lpstr>
      <vt:lpstr>年谱</vt:lpstr>
      <vt:lpstr>年谱</vt:lpstr>
      <vt:lpstr>年谱</vt:lpstr>
      <vt:lpstr>年谱</vt:lpstr>
      <vt:lpstr>年谱</vt:lpstr>
      <vt:lpstr>年谱</vt:lpstr>
      <vt:lpstr>年谱</vt:lpstr>
      <vt:lpstr>年谱</vt:lpstr>
      <vt:lpstr>年谱</vt:lpstr>
      <vt:lpstr>年谱</vt:lpstr>
      <vt:lpstr>年谱</vt:lpstr>
      <vt:lpstr>谈谈自己对陶渊明隐居的看法吧</vt:lpstr>
      <vt:lpstr>PowerPoint 簡報</vt:lpstr>
      <vt:lpstr>【温故】p134</vt:lpstr>
      <vt:lpstr>拟挽歌辞  其一</vt:lpstr>
      <vt:lpstr>拟挽歌辞  其一</vt:lpstr>
      <vt:lpstr>拟挽歌辞  其二</vt:lpstr>
      <vt:lpstr>拟挽歌辞  其二</vt:lpstr>
      <vt:lpstr>拟挽歌辞  其三</vt:lpstr>
      <vt:lpstr>拟挽歌辞  其三</vt:lpstr>
      <vt:lpstr>拟挽歌辞  其三</vt:lpstr>
      <vt:lpstr>拟挽歌辞  其三</vt:lpstr>
      <vt:lpstr>对于死的疏离感</vt:lpstr>
      <vt:lpstr>陶渊明思考了什么问题？</vt:lpstr>
      <vt:lpstr>生死难题</vt:lpstr>
      <vt:lpstr>这也是你的生命历程吗？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語言與文化</dc:title>
  <dc:creator>lingiKung</dc:creator>
  <cp:lastModifiedBy>user</cp:lastModifiedBy>
  <cp:revision>541</cp:revision>
  <dcterms:created xsi:type="dcterms:W3CDTF">2016-01-07T19:05:41Z</dcterms:created>
  <dcterms:modified xsi:type="dcterms:W3CDTF">2016-05-13T04:39:52Z</dcterms:modified>
</cp:coreProperties>
</file>