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3" r:id="rId6"/>
    <p:sldId id="271" r:id="rId7"/>
    <p:sldId id="260" r:id="rId8"/>
    <p:sldId id="262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5F83-6142-4DF3-8F88-04346F1FF946}" type="datetimeFigureOut">
              <a:rPr lang="zh-TW" altLang="en-US" smtClean="0"/>
              <a:t>2015-12-21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5A51-F4E8-4FED-8034-CC8270B7A8A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684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5F83-6142-4DF3-8F88-04346F1FF946}" type="datetimeFigureOut">
              <a:rPr lang="zh-TW" altLang="en-US" smtClean="0"/>
              <a:t>2015-12-21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5A51-F4E8-4FED-8034-CC8270B7A8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897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5F83-6142-4DF3-8F88-04346F1FF946}" type="datetimeFigureOut">
              <a:rPr lang="zh-TW" altLang="en-US" smtClean="0"/>
              <a:t>2015-12-21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5A51-F4E8-4FED-8034-CC8270B7A8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2456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5F83-6142-4DF3-8F88-04346F1FF946}" type="datetimeFigureOut">
              <a:rPr lang="zh-TW" altLang="en-US" smtClean="0"/>
              <a:t>2015-12-21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5A51-F4E8-4FED-8034-CC8270B7A8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388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5F83-6142-4DF3-8F88-04346F1FF946}" type="datetimeFigureOut">
              <a:rPr lang="zh-TW" altLang="en-US" smtClean="0"/>
              <a:t>2015-12-21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5A51-F4E8-4FED-8034-CC8270B7A8A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06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5F83-6142-4DF3-8F88-04346F1FF946}" type="datetimeFigureOut">
              <a:rPr lang="zh-TW" altLang="en-US" smtClean="0"/>
              <a:t>2015-12-21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5A51-F4E8-4FED-8034-CC8270B7A8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40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5F83-6142-4DF3-8F88-04346F1FF946}" type="datetimeFigureOut">
              <a:rPr lang="zh-TW" altLang="en-US" smtClean="0"/>
              <a:t>2015-12-21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5A51-F4E8-4FED-8034-CC8270B7A8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608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5F83-6142-4DF3-8F88-04346F1FF946}" type="datetimeFigureOut">
              <a:rPr lang="zh-TW" altLang="en-US" smtClean="0"/>
              <a:t>2015-12-21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5A51-F4E8-4FED-8034-CC8270B7A8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509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5F83-6142-4DF3-8F88-04346F1FF946}" type="datetimeFigureOut">
              <a:rPr lang="zh-TW" altLang="en-US" smtClean="0"/>
              <a:t>2015-12-21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5A51-F4E8-4FED-8034-CC8270B7A8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223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7465F83-6142-4DF3-8F88-04346F1FF946}" type="datetimeFigureOut">
              <a:rPr lang="zh-TW" altLang="en-US" smtClean="0"/>
              <a:t>2015-12-21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3D5A51-F4E8-4FED-8034-CC8270B7A8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357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5F83-6142-4DF3-8F88-04346F1FF946}" type="datetimeFigureOut">
              <a:rPr lang="zh-TW" altLang="en-US" smtClean="0"/>
              <a:t>2015-12-21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5A51-F4E8-4FED-8034-CC8270B7A8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006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7465F83-6142-4DF3-8F88-04346F1FF946}" type="datetimeFigureOut">
              <a:rPr lang="zh-TW" altLang="en-US" smtClean="0"/>
              <a:t>2015-12-21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F3D5A51-F4E8-4FED-8034-CC8270B7A8A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33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韩非子．五蠹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（节选）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564933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中国传统文化概论</a:t>
            </a:r>
          </a:p>
          <a:p>
            <a:r>
              <a:rPr lang="zh-CN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刘学伦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4273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591281"/>
          </a:xfrm>
        </p:spPr>
        <p:txBody>
          <a:bodyPr>
            <a:normAutofit/>
          </a:bodyPr>
          <a:lstStyle/>
          <a:p>
            <a:r>
              <a:rPr lang="zh-CN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韩非首先从历史的发展与当时的现实出发，论证了法治的必然性和合理性。他从历史事实的回顾中，指出治国的方法必然会随着时代的变化而相应地发生变革，即“世异则事异”、“事异则备变”、“事因于世，而备适于事”。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2731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428317"/>
          </a:xfrm>
        </p:spPr>
        <p:txBody>
          <a:bodyPr>
            <a:normAutofit/>
          </a:bodyPr>
          <a:lstStyle/>
          <a:p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从现实的情况来看，要治现在的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“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急世之民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”，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决不可以采用儒家宣扬的仁义道德，而必须坚决反对仁治，实行法治，反对礼治，实行势治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文中全面地提出他的法治主张。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在实施法治的时候，主张用权势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财富和权术来辅助法的实施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为了使其法治主张能够实现，韩非因而提出了清除了五蠹之民的主张。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4741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HK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五蠹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HK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篇补充注释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HK" altLang="en-US" sz="3200" dirty="0">
                <a:latin typeface="新細明體" panose="02020500000000000000" pitchFamily="18" charset="-120"/>
              </a:rPr>
              <a:t>◆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上古：远古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3200" dirty="0">
                <a:latin typeface="新細明體" panose="02020500000000000000" pitchFamily="18" charset="-120"/>
              </a:rPr>
              <a:t>◆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世：时代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3200" dirty="0">
                <a:latin typeface="新細明體" panose="02020500000000000000" pitchFamily="18" charset="-120"/>
              </a:rPr>
              <a:t>◆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胜：能承受住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3200" dirty="0">
                <a:latin typeface="新細明體" panose="02020500000000000000" pitchFamily="18" charset="-120"/>
              </a:rPr>
              <a:t>◆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不胜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敌不过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3200" dirty="0">
                <a:latin typeface="新細明體" panose="02020500000000000000" pitchFamily="18" charset="-120"/>
              </a:rPr>
              <a:t>◆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构木：架木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3200" dirty="0">
                <a:latin typeface="新細明體" panose="02020500000000000000" pitchFamily="18" charset="-120"/>
              </a:rPr>
              <a:t>◆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构木为巢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架起树木，搭成像鸟巢一样的住处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07399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HK" altLang="en-US" sz="2800" dirty="0">
                <a:latin typeface="新細明體" panose="02020500000000000000" pitchFamily="18" charset="-120"/>
              </a:rPr>
              <a:t>◆</a:t>
            </a:r>
            <a:r>
              <a:rPr lang="zh-HK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果</a:t>
            </a:r>
            <a:r>
              <a:rPr lang="zh-HK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窳（</a:t>
            </a:r>
            <a:r>
              <a:rPr lang="en-US" altLang="zh-TW" sz="2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luǒ</a:t>
            </a:r>
            <a:r>
              <a:rPr lang="zh-HK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）：瓜果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HK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古代木本植物的果实叫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“</a:t>
            </a:r>
            <a:r>
              <a:rPr lang="zh-HK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果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”，</a:t>
            </a:r>
            <a:r>
              <a:rPr lang="zh-HK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草本植物的果实叫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“</a:t>
            </a:r>
            <a:r>
              <a:rPr lang="zh-HK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窳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”。</a:t>
            </a:r>
          </a:p>
          <a:p>
            <a:r>
              <a:rPr lang="zh-HK" altLang="en-US" sz="2800" dirty="0">
                <a:latin typeface="新細明體" panose="02020500000000000000" pitchFamily="18" charset="-120"/>
              </a:rPr>
              <a:t>◆</a:t>
            </a:r>
            <a:r>
              <a:rPr lang="zh-HK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蜯</a:t>
            </a:r>
            <a:r>
              <a:rPr lang="zh-HK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bàng</a:t>
            </a:r>
            <a:r>
              <a:rPr lang="zh-HK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）：同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“</a:t>
            </a:r>
            <a:r>
              <a:rPr lang="zh-HK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”。</a:t>
            </a:r>
          </a:p>
          <a:p>
            <a:r>
              <a:rPr lang="zh-HK" altLang="en-US" sz="2800" dirty="0">
                <a:latin typeface="新細明體" panose="02020500000000000000" pitchFamily="18" charset="-120"/>
              </a:rPr>
              <a:t>◆</a:t>
            </a:r>
            <a:r>
              <a:rPr lang="zh-HK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蛤</a:t>
            </a:r>
            <a:r>
              <a:rPr lang="zh-HK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gé</a:t>
            </a:r>
            <a:r>
              <a:rPr lang="zh-HK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）：蛤蜊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HK" altLang="en-US" sz="2800" dirty="0">
                <a:latin typeface="新細明體" panose="02020500000000000000" pitchFamily="18" charset="-120"/>
              </a:rPr>
              <a:t>◆</a:t>
            </a:r>
            <a:r>
              <a:rPr lang="zh-HK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蜯蛤：泛指水产动物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2800" dirty="0">
                <a:latin typeface="新細明體" panose="02020500000000000000" pitchFamily="18" charset="-120"/>
              </a:rPr>
              <a:t>◆</a:t>
            </a:r>
            <a:r>
              <a:rPr lang="zh-HK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臭</a:t>
            </a:r>
            <a:r>
              <a:rPr lang="zh-HK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xiù</a:t>
            </a:r>
            <a:r>
              <a:rPr lang="zh-HK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）：气味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2800" dirty="0">
                <a:latin typeface="新細明體" panose="02020500000000000000" pitchFamily="18" charset="-120"/>
              </a:rPr>
              <a:t>◆</a:t>
            </a:r>
            <a:r>
              <a:rPr lang="zh-HK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恶臭：难闻的气味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0568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410211"/>
          </a:xfrm>
        </p:spPr>
        <p:txBody>
          <a:bodyPr>
            <a:normAutofit/>
          </a:bodyPr>
          <a:lstStyle/>
          <a:p>
            <a:r>
              <a:rPr lang="zh-HK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◆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燧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2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suì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）：古代用来钻火的材料，有金属和木材两种，晴天用金燧反射太阳光来取得火种，阴天用木燧来取火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3200" dirty="0">
                <a:latin typeface="新細明體" panose="02020500000000000000" pitchFamily="18" charset="-120"/>
              </a:rPr>
              <a:t>◆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钻燧取火：就是钻木取火，是用钻子钻木，让它摩擦生热而取得火种的一方法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3200" dirty="0">
                <a:latin typeface="新細明體" panose="02020500000000000000" pitchFamily="18" charset="-120"/>
              </a:rPr>
              <a:t>◆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决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掘开堵塞水流的地方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疏通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HK" altLang="en-US" sz="3200" dirty="0">
                <a:latin typeface="新細明體" panose="02020500000000000000" pitchFamily="18" charset="-120"/>
              </a:rPr>
              <a:t>◆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HK" sz="32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dú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：水道，这里指大河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3200" dirty="0">
                <a:latin typeface="新細明體" panose="02020500000000000000" pitchFamily="18" charset="-120"/>
              </a:rPr>
              <a:t>◆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决渎：疏通河道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0311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91692"/>
          </a:xfrm>
        </p:spPr>
        <p:txBody>
          <a:bodyPr>
            <a:normAutofit/>
          </a:bodyPr>
          <a:lstStyle/>
          <a:p>
            <a:r>
              <a:rPr lang="zh-HK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HK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HK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：假如</a:t>
            </a:r>
            <a:endParaRPr lang="zh-TW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HK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HK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：效法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HK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HK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常：永久的，固定不变的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HK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HK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常可：指永远合适的制度和办法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HK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HK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不法常可：不墨守成规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HK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HK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论世之事：讨论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HK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研究当代的社会情况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079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HK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HK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HK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：因而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HK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从而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HK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为：制作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HK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制定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HK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HK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备：措施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HK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因为之备：从而给它制定相应的措施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HK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株：树桩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24108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参</a:t>
            </a:r>
            <a:r>
              <a:rPr lang="zh-CN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考书目</a:t>
            </a:r>
            <a:r>
              <a:rPr lang="zh-TW" altLang="zh-TW" sz="6000" dirty="0"/>
              <a:t/>
            </a:r>
            <a:br>
              <a:rPr lang="zh-TW" altLang="zh-TW" sz="6000" dirty="0"/>
            </a:b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55890"/>
          </a:xfrm>
        </p:spPr>
        <p:txBody>
          <a:bodyPr>
            <a:normAutofit/>
          </a:bodyPr>
          <a:lstStyle/>
          <a:p>
            <a:r>
              <a:rPr lang="zh-HK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CN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先慎：《韩非子集解》（北京：中华书局，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1998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月）。</a:t>
            </a: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CN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陈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奇猷校注：《韩非子新校注》（上海：上海古籍出版社，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2000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月）。</a:t>
            </a: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CN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陈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秉才译注：《韩非子》（北京：中华书局，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2007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月）。</a:t>
            </a: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CN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张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觉等着：《韩非子导读》（北京：中国国际广播出版社，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2009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月）。</a:t>
            </a: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CN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刘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建生主编：《韩非子精解》（北京：海潮出版社，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2012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月）。</a:t>
            </a: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87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韩非子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的作者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韩非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328729"/>
          </a:xfrm>
        </p:spPr>
        <p:txBody>
          <a:bodyPr/>
          <a:lstStyle/>
          <a:p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韩非，（？—前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233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年），生年据陈千钧的考证为公元前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295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与李斯同为荀况的学生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韩非是战国时期韩国的宗族公子，所以以韩为氏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他的祖国虽是战国七雄之一，但在七国之中是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</a:t>
            </a:r>
            <a:r>
              <a:rPr lang="zh-TW" altLang="en-US" sz="3200" smtClean="0">
                <a:latin typeface="標楷體" panose="03000509000000000000" pitchFamily="65" charset="-120"/>
                <a:ea typeface="標楷體" panose="03000509000000000000" pitchFamily="65" charset="-120"/>
              </a:rPr>
              <a:t>弱</a:t>
            </a:r>
            <a:r>
              <a:rPr lang="zh-HK" altLang="zh-TW" sz="3200" smtClean="0"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的，所以经常受到其他国家的侵扰而濒于危亡，加上当时韩国的君主极其昏庸，这使热爱祖国的韩非非常悲愤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0429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373997"/>
          </a:xfrm>
        </p:spPr>
        <p:txBody>
          <a:bodyPr>
            <a:normAutofit/>
          </a:bodyPr>
          <a:lstStyle/>
          <a:p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他虽天生口吃，不善言谈，却很有文才，所以在青年时代就多次向国君上书劝谏，希望韩王能修明法制，求人任贤，</a:t>
            </a:r>
            <a:r>
              <a:rPr lang="zh-HK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奖励耕战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，走富国强兵的道路，可惜其意见都没有被采纳。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对于韩王</a:t>
            </a:r>
            <a:r>
              <a:rPr lang="zh-HK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听信虚言浮说，尊重儒侠，放任工商牟利买官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，以致法度混乱，禁令不行，廉直忠正的法术之士受制于枉法邪恶的奸臣，韩非十分愤慨。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4523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HK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于是，他针对现实中的种种弊端，总结了历史上的经验教训，写成了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二柄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》、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HK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孤愤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》、《</a:t>
            </a:r>
            <a:r>
              <a:rPr lang="zh-HK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说难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》、《</a:t>
            </a:r>
            <a:r>
              <a:rPr lang="zh-HK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解老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》、《</a:t>
            </a:r>
            <a:r>
              <a:rPr lang="zh-HK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喻老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 、 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说林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上下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定法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》、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HK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五蠹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HK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等篇，共约十多万字，将自己的爱国热情和满腔愤懑化成了经久千古的光辉篇章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8017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500745"/>
          </a:xfrm>
        </p:spPr>
        <p:txBody>
          <a:bodyPr/>
          <a:lstStyle/>
          <a:p>
            <a:r>
              <a:rPr lang="zh-HK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韩非精于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“</a:t>
            </a:r>
            <a:r>
              <a:rPr lang="zh-HK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刑名法术之学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”，</a:t>
            </a:r>
            <a:r>
              <a:rPr lang="zh-HK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总结了商鞅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HK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申不害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HK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慎到三家的思想，提出一套法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HK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术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HK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势相结合的理论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；“</a:t>
            </a:r>
            <a:r>
              <a:rPr lang="zh-HK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而其归本于黄老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”，</a:t>
            </a:r>
            <a:r>
              <a:rPr lang="zh-HK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对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HK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老子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HK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很有研究，是法家集大成的人物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法家三派：</a:t>
            </a:r>
            <a:endParaRPr lang="en-US" altLang="zh-TW" sz="2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尚法派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商鞅。</a:t>
            </a:r>
            <a:endParaRPr lang="en-US" altLang="zh-TW" sz="2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尚术派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申不害。</a:t>
            </a:r>
            <a:endParaRPr lang="en-US" altLang="zh-TW" sz="2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尚势派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慎到。</a:t>
            </a:r>
            <a:endParaRPr lang="zh-TW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1152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问题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韩非是集法家之大成者，然其师荀子为儒家之代表人物；司马迁云</a:t>
            </a: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“</a:t>
            </a:r>
            <a:r>
              <a:rPr lang="zh-HK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HK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其归本于黄老</a:t>
            </a: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，看似皆与</a:t>
            </a: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“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法家</a:t>
            </a: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无关，试说其理由。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562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HK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韩非子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HK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HK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书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500745"/>
          </a:xfrm>
        </p:spPr>
        <p:txBody>
          <a:bodyPr>
            <a:normAutofit/>
          </a:bodyPr>
          <a:lstStyle/>
          <a:p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史记．老庄申韩列传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说：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人或传其书至秦，秦王见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孤愤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》、《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五蠹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之书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。」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这说明韩非的书在他公元前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234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年出使秦国前就已经在流传了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秦王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所看到的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“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书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”，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其实只是</a:t>
            </a:r>
            <a:r>
              <a:rPr lang="zh-HK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单篇的文章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因为从现存的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韩非子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来看，其中的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存韩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应该是韩非在前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234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年出使秦国后向秦王的上书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因此，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韩非子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HK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不可能在韩非出使秦国前就编定了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8550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428317"/>
          </a:xfrm>
        </p:spPr>
        <p:txBody>
          <a:bodyPr>
            <a:normAutofit lnSpcReduction="10000"/>
          </a:bodyPr>
          <a:lstStyle/>
          <a:p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韩非子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全书五十五篇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此书的编定，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四库全书总目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认为是韩非的弟子编成的，现代的学者大都认为是刘向编定的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张觉则认为是秦国主管图书档案的御史编定的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从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汉书．艺文志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的记载来看，汉朝流行的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韩非子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称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韩子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》，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到了宋朝，由于学者们尊称唐代的韩愈为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“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韩子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”，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为了避免混淆，有些人就将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韩子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改称为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韩非子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》。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0755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HK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五蠹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HK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618441"/>
          </a:xfrm>
        </p:spPr>
        <p:txBody>
          <a:bodyPr>
            <a:noAutofit/>
          </a:bodyPr>
          <a:lstStyle/>
          <a:p>
            <a:r>
              <a:rPr lang="zh-CN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《五蠹》是《韩非子</a:t>
            </a:r>
            <a:r>
              <a:rPr lang="zh-CN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的第四十九篇。</a:t>
            </a:r>
            <a:r>
              <a:rPr lang="zh-CN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CN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五蠹</a:t>
            </a:r>
            <a:r>
              <a:rPr lang="zh-CN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，指</a:t>
            </a:r>
            <a:r>
              <a:rPr lang="zh-CN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种蛀虫，指学者（儒家）、言谈者（纵横家）、带剑者（游侠刺客）、患御者（逃避兵役的人）、商工之民（商人和手工业者）这五种危害国家的人（即侵蚀国家的蛀虫）。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CN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文中反映了韩非的历史发展观以及他的法治主张，阐明了清除破坏国家法治的五蠹之民的必要性，是韩非最杰出的代表作之一。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6098701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136</TotalTime>
  <Words>1563</Words>
  <Application>Microsoft Office PowerPoint</Application>
  <PresentationFormat>如螢幕大小 (4:3)</PresentationFormat>
  <Paragraphs>62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2" baseType="lpstr">
      <vt:lpstr>新細明體</vt:lpstr>
      <vt:lpstr>標楷體</vt:lpstr>
      <vt:lpstr>Calibri</vt:lpstr>
      <vt:lpstr>Calibri Light</vt:lpstr>
      <vt:lpstr>回顧</vt:lpstr>
      <vt:lpstr>韩非子．五蠹 （节选）</vt:lpstr>
      <vt:lpstr>《韩非子》的作者—韩非</vt:lpstr>
      <vt:lpstr>PowerPoint 簡報</vt:lpstr>
      <vt:lpstr>PowerPoint 簡報</vt:lpstr>
      <vt:lpstr>PowerPoint 簡報</vt:lpstr>
      <vt:lpstr>问题</vt:lpstr>
      <vt:lpstr>《韩非子》一书</vt:lpstr>
      <vt:lpstr>PowerPoint 簡報</vt:lpstr>
      <vt:lpstr>《五蠹》篇</vt:lpstr>
      <vt:lpstr>PowerPoint 簡報</vt:lpstr>
      <vt:lpstr>PowerPoint 簡報</vt:lpstr>
      <vt:lpstr>  《五蠹》篇补充注释 </vt:lpstr>
      <vt:lpstr>PowerPoint 簡報</vt:lpstr>
      <vt:lpstr>PowerPoint 簡報</vt:lpstr>
      <vt:lpstr>PowerPoint 簡報</vt:lpstr>
      <vt:lpstr>PowerPoint 簡報</vt:lpstr>
      <vt:lpstr>  参考书目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韩非子．五蠹 （节选）</dc:title>
  <dc:creator>劉學倫</dc:creator>
  <cp:lastModifiedBy>劉學倫</cp:lastModifiedBy>
  <cp:revision>19</cp:revision>
  <dcterms:created xsi:type="dcterms:W3CDTF">2015-12-13T22:25:21Z</dcterms:created>
  <dcterms:modified xsi:type="dcterms:W3CDTF">2015-12-21T15:38:43Z</dcterms:modified>
</cp:coreProperties>
</file>