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313" r:id="rId2"/>
    <p:sldId id="314" r:id="rId3"/>
    <p:sldId id="315" r:id="rId4"/>
    <p:sldId id="316" r:id="rId5"/>
    <p:sldId id="317" r:id="rId6"/>
    <p:sldId id="318" r:id="rId7"/>
    <p:sldId id="319" r:id="rId8"/>
    <p:sldId id="320" r:id="rId9"/>
    <p:sldId id="324" r:id="rId10"/>
    <p:sldId id="258" r:id="rId11"/>
    <p:sldId id="302" r:id="rId12"/>
    <p:sldId id="327" r:id="rId13"/>
    <p:sldId id="257" r:id="rId14"/>
    <p:sldId id="262" r:id="rId15"/>
    <p:sldId id="301" r:id="rId16"/>
    <p:sldId id="263" r:id="rId17"/>
    <p:sldId id="265" r:id="rId18"/>
    <p:sldId id="278" r:id="rId19"/>
    <p:sldId id="267" r:id="rId20"/>
    <p:sldId id="328" r:id="rId21"/>
    <p:sldId id="268" r:id="rId22"/>
    <p:sldId id="272" r:id="rId23"/>
    <p:sldId id="269" r:id="rId24"/>
    <p:sldId id="273" r:id="rId25"/>
    <p:sldId id="331" r:id="rId26"/>
    <p:sldId id="330" r:id="rId27"/>
    <p:sldId id="329" r:id="rId28"/>
    <p:sldId id="274" r:id="rId29"/>
    <p:sldId id="275" r:id="rId30"/>
    <p:sldId id="303" r:id="rId31"/>
    <p:sldId id="304" r:id="rId32"/>
    <p:sldId id="306" r:id="rId33"/>
    <p:sldId id="307" r:id="rId34"/>
    <p:sldId id="308" r:id="rId35"/>
    <p:sldId id="311" r:id="rId36"/>
    <p:sldId id="310" r:id="rId37"/>
    <p:sldId id="312" r:id="rId38"/>
    <p:sldId id="332" r:id="rId3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59" autoAdjust="0"/>
  </p:normalViewPr>
  <p:slideViewPr>
    <p:cSldViewPr>
      <p:cViewPr varScale="1">
        <p:scale>
          <a:sx n="67" d="100"/>
          <a:sy n="67" d="100"/>
        </p:scale>
        <p:origin x="-1476" y="-102"/>
      </p:cViewPr>
      <p:guideLst>
        <p:guide orient="horz" pos="2160"/>
        <p:guide pos="2880"/>
      </p:guideLst>
    </p:cSldViewPr>
  </p:slideViewPr>
  <p:outlineViewPr>
    <p:cViewPr>
      <p:scale>
        <a:sx n="33" d="100"/>
        <a:sy n="33" d="100"/>
      </p:scale>
      <p:origin x="108" y="0"/>
    </p:cViewPr>
  </p:outlineViewPr>
  <p:notesTextViewPr>
    <p:cViewPr>
      <p:scale>
        <a:sx n="1" d="1"/>
        <a:sy n="1" d="1"/>
      </p:scale>
      <p:origin x="0" y="0"/>
    </p:cViewPr>
  </p:notesTextViewPr>
  <p:sorterViewPr>
    <p:cViewPr>
      <p:scale>
        <a:sx n="100" d="100"/>
        <a:sy n="100" d="100"/>
      </p:scale>
      <p:origin x="0" y="75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4" name="标题 13"/>
          <p:cNvSpPr>
            <a:spLocks noGrp="1"/>
          </p:cNvSpPr>
          <p:nvPr>
            <p:ph type="ctrTitle"/>
          </p:nvPr>
        </p:nvSpPr>
        <p:spPr>
          <a:xfrm>
            <a:off x="1432560" y="359898"/>
            <a:ext cx="7406640" cy="1472184"/>
          </a:xfrm>
        </p:spPr>
        <p:txBody>
          <a:bodyPr anchor="b"/>
          <a:lstStyle>
            <a:lvl1pPr algn="l">
              <a:defRPr/>
            </a:lvl1pPr>
            <a:extLst/>
          </a:lstStyle>
          <a:p>
            <a:r>
              <a:rPr kumimoji="0" lang="zh-CN" altLang="en-US" smtClean="0"/>
              <a:t>单击此处编辑母版标题样式</a:t>
            </a:r>
            <a:endParaRPr kumimoji="0" lang="en-US"/>
          </a:p>
        </p:txBody>
      </p:sp>
      <p:sp>
        <p:nvSpPr>
          <p:cNvPr id="22" name="副标题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sp>
        <p:nvSpPr>
          <p:cNvPr id="7" name="日期占位符 6"/>
          <p:cNvSpPr>
            <a:spLocks noGrp="1"/>
          </p:cNvSpPr>
          <p:nvPr>
            <p:ph type="dt" sz="half" idx="10"/>
          </p:nvPr>
        </p:nvSpPr>
        <p:spPr/>
        <p:txBody>
          <a:bodyPr/>
          <a:lstStyle>
            <a:extLst/>
          </a:lstStyle>
          <a:p>
            <a:fld id="{01C12F79-6200-488D-A4C8-9A4B4FD9E94B}" type="datetimeFigureOut">
              <a:rPr lang="zh-CN" altLang="en-US" smtClean="0"/>
              <a:t>2016/2/20</a:t>
            </a:fld>
            <a:endParaRPr lang="zh-CN" altLang="en-US"/>
          </a:p>
        </p:txBody>
      </p:sp>
      <p:sp>
        <p:nvSpPr>
          <p:cNvPr id="20" name="页脚占位符 19"/>
          <p:cNvSpPr>
            <a:spLocks noGrp="1"/>
          </p:cNvSpPr>
          <p:nvPr>
            <p:ph type="ftr" sz="quarter" idx="11"/>
          </p:nvPr>
        </p:nvSpPr>
        <p:spPr/>
        <p:txBody>
          <a:bodyPr/>
          <a:lstStyle>
            <a:extLst/>
          </a:lstStyle>
          <a:p>
            <a:endParaRPr lang="zh-CN" altLang="en-US"/>
          </a:p>
        </p:txBody>
      </p:sp>
      <p:sp>
        <p:nvSpPr>
          <p:cNvPr id="10" name="灯片编号占位符 9"/>
          <p:cNvSpPr>
            <a:spLocks noGrp="1"/>
          </p:cNvSpPr>
          <p:nvPr>
            <p:ph type="sldNum" sz="quarter" idx="12"/>
          </p:nvPr>
        </p:nvSpPr>
        <p:spPr/>
        <p:txBody>
          <a:bodyPr/>
          <a:lstStyle>
            <a:extLst/>
          </a:lstStyle>
          <a:p>
            <a:fld id="{BB92C539-3AF5-4713-B783-19F470DA8155}" type="slidenum">
              <a:rPr lang="zh-CN" altLang="en-US" smtClean="0"/>
              <a:t>‹#›</a:t>
            </a:fld>
            <a:endParaRPr lang="zh-CN" altLang="en-US"/>
          </a:p>
        </p:txBody>
      </p:sp>
      <p:sp>
        <p:nvSpPr>
          <p:cNvPr id="8" name="椭圆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椭圆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01C12F79-6200-488D-A4C8-9A4B4FD9E94B}" type="datetimeFigureOut">
              <a:rPr lang="zh-CN" altLang="en-US" smtClean="0"/>
              <a:t>2016/2/20</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BB92C539-3AF5-4713-B783-19F470DA815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274639"/>
            <a:ext cx="1828800" cy="5851525"/>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1143000" y="274640"/>
            <a:ext cx="5562600" cy="5851525"/>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01C12F79-6200-488D-A4C8-9A4B4FD9E94B}" type="datetimeFigureOut">
              <a:rPr lang="zh-CN" altLang="en-US" smtClean="0"/>
              <a:t>2016/2/20</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BB92C539-3AF5-4713-B783-19F470DA815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01C12F79-6200-488D-A4C8-9A4B4FD9E94B}" type="datetimeFigureOut">
              <a:rPr lang="zh-CN" altLang="en-US" smtClean="0"/>
              <a:t>2016/2/20</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BB92C539-3AF5-4713-B783-19F470DA815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7" name="矩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标题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fld id="{01C12F79-6200-488D-A4C8-9A4B4FD9E94B}" type="datetimeFigureOut">
              <a:rPr lang="zh-CN" altLang="en-US" smtClean="0"/>
              <a:t>2016/2/20</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BB92C539-3AF5-4713-B783-19F470DA8155}" type="slidenum">
              <a:rPr lang="zh-CN" altLang="en-US" smtClean="0"/>
              <a:t>‹#›</a:t>
            </a:fld>
            <a:endParaRPr lang="zh-CN" altLang="en-US"/>
          </a:p>
        </p:txBody>
      </p:sp>
      <p:sp>
        <p:nvSpPr>
          <p:cNvPr id="10" name="矩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椭圆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椭圆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01C12F79-6200-488D-A4C8-9A4B4FD9E94B}" type="datetimeFigureOut">
              <a:rPr lang="zh-CN" altLang="en-US" smtClean="0"/>
              <a:t>2016/2/20</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BB92C539-3AF5-4713-B783-19F470DA815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fld id="{01C12F79-6200-488D-A4C8-9A4B4FD9E94B}" type="datetimeFigureOut">
              <a:rPr lang="zh-CN" altLang="en-US" smtClean="0"/>
              <a:t>2016/2/20</a:t>
            </a:fld>
            <a:endParaRPr lang="zh-CN" altLang="en-US"/>
          </a:p>
        </p:txBody>
      </p:sp>
      <p:sp>
        <p:nvSpPr>
          <p:cNvPr id="8" name="页脚占位符 7"/>
          <p:cNvSpPr>
            <a:spLocks noGrp="1"/>
          </p:cNvSpPr>
          <p:nvPr>
            <p:ph type="ftr" sz="quarter" idx="11"/>
          </p:nvPr>
        </p:nvSpPr>
        <p:spPr/>
        <p:txBody>
          <a:bodyPr/>
          <a:lstStyle>
            <a:extLst/>
          </a:lstStyle>
          <a:p>
            <a:endParaRPr lang="zh-CN" altLang="en-US"/>
          </a:p>
        </p:txBody>
      </p:sp>
      <p:sp>
        <p:nvSpPr>
          <p:cNvPr id="9" name="灯片编号占位符 8"/>
          <p:cNvSpPr>
            <a:spLocks noGrp="1"/>
          </p:cNvSpPr>
          <p:nvPr>
            <p:ph type="sldNum" sz="quarter" idx="12"/>
          </p:nvPr>
        </p:nvSpPr>
        <p:spPr/>
        <p:txBody>
          <a:bodyPr/>
          <a:lstStyle>
            <a:extLst/>
          </a:lstStyle>
          <a:p>
            <a:fld id="{BB92C539-3AF5-4713-B783-19F470DA815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nchor="ctr"/>
          <a:lstStyle>
            <a:extLst/>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extLst/>
          </a:lstStyle>
          <a:p>
            <a:fld id="{01C12F79-6200-488D-A4C8-9A4B4FD9E94B}" type="datetimeFigureOut">
              <a:rPr lang="zh-CN" altLang="en-US" smtClean="0"/>
              <a:t>2016/2/20</a:t>
            </a:fld>
            <a:endParaRPr lang="zh-CN" altLang="en-US"/>
          </a:p>
        </p:txBody>
      </p:sp>
      <p:sp>
        <p:nvSpPr>
          <p:cNvPr id="4" name="页脚占位符 3"/>
          <p:cNvSpPr>
            <a:spLocks noGrp="1"/>
          </p:cNvSpPr>
          <p:nvPr>
            <p:ph type="ftr" sz="quarter" idx="11"/>
          </p:nvPr>
        </p:nvSpPr>
        <p:spPr/>
        <p:txBody>
          <a:bodyPr/>
          <a:lstStyle>
            <a:extLst/>
          </a:lstStyle>
          <a:p>
            <a:endParaRPr lang="zh-CN" altLang="en-US"/>
          </a:p>
        </p:txBody>
      </p:sp>
      <p:sp>
        <p:nvSpPr>
          <p:cNvPr id="5" name="灯片编号占位符 4"/>
          <p:cNvSpPr>
            <a:spLocks noGrp="1"/>
          </p:cNvSpPr>
          <p:nvPr>
            <p:ph type="sldNum" sz="quarter" idx="12"/>
          </p:nvPr>
        </p:nvSpPr>
        <p:spPr/>
        <p:txBody>
          <a:bodyPr/>
          <a:lstStyle>
            <a:extLst/>
          </a:lstStyle>
          <a:p>
            <a:fld id="{BB92C539-3AF5-4713-B783-19F470DA815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占位符 1"/>
          <p:cNvSpPr>
            <a:spLocks noGrp="1"/>
          </p:cNvSpPr>
          <p:nvPr>
            <p:ph type="dt" sz="half" idx="10"/>
          </p:nvPr>
        </p:nvSpPr>
        <p:spPr/>
        <p:txBody>
          <a:bodyPr/>
          <a:lstStyle>
            <a:extLst/>
          </a:lstStyle>
          <a:p>
            <a:fld id="{01C12F79-6200-488D-A4C8-9A4B4FD9E94B}" type="datetimeFigureOut">
              <a:rPr lang="zh-CN" altLang="en-US" smtClean="0"/>
              <a:t>2016/2/20</a:t>
            </a:fld>
            <a:endParaRPr lang="zh-CN" altLang="en-US"/>
          </a:p>
        </p:txBody>
      </p:sp>
      <p:sp>
        <p:nvSpPr>
          <p:cNvPr id="3" name="页脚占位符 2"/>
          <p:cNvSpPr>
            <a:spLocks noGrp="1"/>
          </p:cNvSpPr>
          <p:nvPr>
            <p:ph type="ftr" sz="quarter" idx="11"/>
          </p:nvPr>
        </p:nvSpPr>
        <p:spPr/>
        <p:txBody>
          <a:bodyPr/>
          <a:lstStyle>
            <a:extLst/>
          </a:lstStyle>
          <a:p>
            <a:endParaRPr lang="zh-CN" altLang="en-US"/>
          </a:p>
        </p:txBody>
      </p:sp>
      <p:sp>
        <p:nvSpPr>
          <p:cNvPr id="4" name="灯片编号占位符 3"/>
          <p:cNvSpPr>
            <a:spLocks noGrp="1"/>
          </p:cNvSpPr>
          <p:nvPr>
            <p:ph type="sldNum" sz="quarter" idx="12"/>
          </p:nvPr>
        </p:nvSpPr>
        <p:spPr/>
        <p:txBody>
          <a:bodyPr/>
          <a:lstStyle>
            <a:extLst/>
          </a:lstStyle>
          <a:p>
            <a:fld id="{BB92C539-3AF5-4713-B783-19F470DA8155}" type="slidenum">
              <a:rPr lang="zh-CN" altLang="en-US" smtClean="0"/>
              <a:t>‹#›</a:t>
            </a:fld>
            <a:endParaRPr lang="zh-CN" altLang="en-US"/>
          </a:p>
        </p:txBody>
      </p:sp>
      <p:sp>
        <p:nvSpPr>
          <p:cNvPr id="6" name="矩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01C12F79-6200-488D-A4C8-9A4B4FD9E94B}" type="datetimeFigureOut">
              <a:rPr lang="zh-CN" altLang="en-US" smtClean="0"/>
              <a:t>2016/2/20</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BB92C539-3AF5-4713-B783-19F470DA815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extLst/>
          </a:lstStyle>
          <a:p>
            <a:fld id="{01C12F79-6200-488D-A4C8-9A4B4FD9E94B}" type="datetimeFigureOut">
              <a:rPr lang="zh-CN" altLang="en-US" smtClean="0"/>
              <a:t>2016/2/20</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BB92C539-3AF5-4713-B783-19F470DA8155}" type="slidenum">
              <a:rPr lang="zh-CN" altLang="en-US" smtClean="0"/>
              <a:t>‹#›</a:t>
            </a:fld>
            <a:endParaRPr lang="zh-CN" altLang="en-US"/>
          </a:p>
        </p:txBody>
      </p:sp>
      <p:sp>
        <p:nvSpPr>
          <p:cNvPr id="8" name="矩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图片占位符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CN" altLang="en-US" smtClean="0"/>
              <a:t>单击图标添加图片</a:t>
            </a:r>
            <a:endParaRPr kumimoji="0" lang="en-US" dirty="0"/>
          </a:p>
        </p:txBody>
      </p:sp>
      <p:sp>
        <p:nvSpPr>
          <p:cNvPr id="9" name="流程图: 过程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流程图: 过程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文本占位符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饼形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椭圆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同心圆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矩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标题占位符 4"/>
          <p:cNvSpPr>
            <a:spLocks noGrp="1"/>
          </p:cNvSpPr>
          <p:nvPr>
            <p:ph type="title"/>
          </p:nvPr>
        </p:nvSpPr>
        <p:spPr>
          <a:xfrm>
            <a:off x="1435608" y="274638"/>
            <a:ext cx="7498080" cy="1143000"/>
          </a:xfrm>
          <a:prstGeom prst="rect">
            <a:avLst/>
          </a:prstGeom>
        </p:spPr>
        <p:txBody>
          <a:bodyPr anchor="ctr">
            <a:normAutofit/>
          </a:bodyPr>
          <a:lstStyle>
            <a:extLst/>
          </a:lstStyle>
          <a:p>
            <a:r>
              <a:rPr kumimoji="0" lang="zh-CN" altLang="en-US" smtClean="0"/>
              <a:t>单击此处编辑母版标题样式</a:t>
            </a:r>
            <a:endParaRPr kumimoji="0" lang="en-US"/>
          </a:p>
        </p:txBody>
      </p:sp>
      <p:sp>
        <p:nvSpPr>
          <p:cNvPr id="9" name="文本占位符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24" name="日期占位符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1C12F79-6200-488D-A4C8-9A4B4FD9E94B}" type="datetimeFigureOut">
              <a:rPr lang="zh-CN" altLang="en-US" smtClean="0"/>
              <a:t>2016/2/20</a:t>
            </a:fld>
            <a:endParaRPr lang="zh-CN" altLang="en-US"/>
          </a:p>
        </p:txBody>
      </p:sp>
      <p:sp>
        <p:nvSpPr>
          <p:cNvPr id="10" name="页脚占位符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zh-CN" altLang="en-US"/>
          </a:p>
        </p:txBody>
      </p:sp>
      <p:sp>
        <p:nvSpPr>
          <p:cNvPr id="22" name="灯片编号占位符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B92C539-3AF5-4713-B783-19F470DA8155}" type="slidenum">
              <a:rPr lang="zh-CN" altLang="en-US" smtClean="0"/>
              <a:t>‹#›</a:t>
            </a:fld>
            <a:endParaRPr lang="zh-CN" altLang="en-US"/>
          </a:p>
        </p:txBody>
      </p:sp>
      <p:sp>
        <p:nvSpPr>
          <p:cNvPr id="15" name="矩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p:txBody>
          <a:bodyPr/>
          <a:lstStyle/>
          <a:p>
            <a:pPr eaLnBrk="1" hangingPunct="1"/>
            <a:endParaRPr lang="en-US" altLang="zh-CN" dirty="0" smtClean="0"/>
          </a:p>
          <a:p>
            <a:pPr eaLnBrk="1" hangingPunct="1"/>
            <a:endParaRPr lang="en-US" altLang="zh-CN" dirty="0" smtClean="0"/>
          </a:p>
        </p:txBody>
      </p:sp>
      <p:pic>
        <p:nvPicPr>
          <p:cNvPr id="2051" name="Picture 4" descr="古色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 Box 5"/>
          <p:cNvSpPr txBox="1">
            <a:spLocks noChangeArrowheads="1"/>
          </p:cNvSpPr>
          <p:nvPr/>
        </p:nvSpPr>
        <p:spPr bwMode="auto">
          <a:xfrm>
            <a:off x="323850" y="1484313"/>
            <a:ext cx="8820150"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lang="zh-CN" altLang="zh-CN" sz="6600" b="1" dirty="0"/>
              <a:t>坛经·行由品</a:t>
            </a:r>
            <a:br>
              <a:rPr lang="zh-CN" altLang="zh-CN" sz="6600" b="1" dirty="0"/>
            </a:br>
            <a:r>
              <a:rPr lang="zh-CN" altLang="en-US" sz="5400" b="1" dirty="0" smtClean="0"/>
              <a:t>惠能</a:t>
            </a:r>
            <a:endParaRPr lang="zh-CN" altLang="en-US" sz="5400" b="1" dirty="0">
              <a:solidFill>
                <a:schemeClr val="tx2"/>
              </a:solidFill>
            </a:endParaRPr>
          </a:p>
        </p:txBody>
      </p:sp>
    </p:spTree>
    <p:extLst>
      <p:ext uri="{BB962C8B-B14F-4D97-AF65-F5344CB8AC3E}">
        <p14:creationId xmlns:p14="http://schemas.microsoft.com/office/powerpoint/2010/main" val="1110558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惠</a:t>
            </a:r>
            <a:r>
              <a:rPr lang="zh-CN" altLang="en-US" dirty="0" smtClean="0"/>
              <a:t>能</a:t>
            </a:r>
            <a:r>
              <a:rPr lang="zh-CN" altLang="zh-CN" sz="2800" b="1" dirty="0">
                <a:effectLst/>
              </a:rPr>
              <a:t>（</a:t>
            </a:r>
            <a:r>
              <a:rPr lang="en-US" altLang="zh-CN" sz="2800" b="1" dirty="0">
                <a:effectLst/>
              </a:rPr>
              <a:t>638</a:t>
            </a:r>
            <a:r>
              <a:rPr lang="zh-CN" altLang="zh-CN" sz="2800" b="1" dirty="0">
                <a:effectLst/>
              </a:rPr>
              <a:t>年—</a:t>
            </a:r>
            <a:r>
              <a:rPr lang="en-US" altLang="zh-CN" sz="2800" b="1" dirty="0">
                <a:effectLst/>
              </a:rPr>
              <a:t>713</a:t>
            </a:r>
            <a:r>
              <a:rPr lang="zh-CN" altLang="zh-CN" sz="2800" b="1" dirty="0">
                <a:effectLst/>
              </a:rPr>
              <a:t>年）</a:t>
            </a:r>
            <a:endParaRPr lang="zh-CN" altLang="en-US" sz="2800" dirty="0"/>
          </a:p>
        </p:txBody>
      </p:sp>
      <p:sp>
        <p:nvSpPr>
          <p:cNvPr id="3" name="内容占位符 2"/>
          <p:cNvSpPr>
            <a:spLocks noGrp="1"/>
          </p:cNvSpPr>
          <p:nvPr>
            <p:ph idx="1"/>
          </p:nvPr>
        </p:nvSpPr>
        <p:spPr/>
        <p:txBody>
          <a:bodyPr>
            <a:normAutofit lnSpcReduction="10000"/>
          </a:bodyPr>
          <a:lstStyle/>
          <a:p>
            <a:r>
              <a:rPr lang="zh-CN" altLang="zh-CN" dirty="0"/>
              <a:t>俗姓卢，原籍范阳</a:t>
            </a:r>
            <a:r>
              <a:rPr lang="en-US" altLang="zh-CN" dirty="0"/>
              <a:t>(</a:t>
            </a:r>
            <a:r>
              <a:rPr lang="zh-CN" altLang="zh-CN" dirty="0"/>
              <a:t>今河北省涿州市</a:t>
            </a:r>
            <a:r>
              <a:rPr lang="en-US" altLang="zh-CN" dirty="0"/>
              <a:t>)</a:t>
            </a:r>
            <a:r>
              <a:rPr lang="zh-CN" altLang="zh-CN" dirty="0"/>
              <a:t>，后因父亲谪官到岭南新州</a:t>
            </a:r>
            <a:r>
              <a:rPr lang="en-US" altLang="zh-CN" dirty="0"/>
              <a:t>(</a:t>
            </a:r>
            <a:r>
              <a:rPr lang="zh-CN" altLang="zh-CN" dirty="0"/>
              <a:t>今广东省新兴县东</a:t>
            </a:r>
            <a:r>
              <a:rPr lang="en-US" altLang="zh-CN" dirty="0"/>
              <a:t>)</a:t>
            </a:r>
            <a:r>
              <a:rPr lang="zh-CN" altLang="zh-CN" dirty="0"/>
              <a:t>，</a:t>
            </a:r>
            <a:r>
              <a:rPr lang="zh-CN" altLang="zh-CN" dirty="0" smtClean="0"/>
              <a:t>生</a:t>
            </a:r>
            <a:r>
              <a:rPr lang="zh-CN" altLang="en-US" dirty="0" smtClean="0"/>
              <a:t>惠</a:t>
            </a:r>
            <a:r>
              <a:rPr lang="zh-CN" altLang="zh-CN" dirty="0" smtClean="0"/>
              <a:t>能</a:t>
            </a:r>
            <a:r>
              <a:rPr lang="zh-CN" altLang="zh-CN" dirty="0"/>
              <a:t>，而为新州人</a:t>
            </a:r>
            <a:r>
              <a:rPr lang="zh-CN" altLang="zh-CN" dirty="0" smtClean="0"/>
              <a:t>。</a:t>
            </a:r>
            <a:r>
              <a:rPr lang="zh-CN" altLang="en-US" dirty="0" smtClean="0"/>
              <a:t>惠</a:t>
            </a:r>
            <a:r>
              <a:rPr lang="zh-CN" altLang="zh-CN" dirty="0" smtClean="0"/>
              <a:t>能</a:t>
            </a:r>
            <a:r>
              <a:rPr lang="zh-CN" altLang="zh-CN" dirty="0"/>
              <a:t>得黄梅五祖弘忍传授衣钵，继承东山法门，开创了中国化的佛教宗派——禅宗</a:t>
            </a:r>
            <a:r>
              <a:rPr lang="zh-CN" altLang="zh-CN" dirty="0" smtClean="0"/>
              <a:t>。</a:t>
            </a:r>
            <a:endParaRPr lang="en-US" altLang="zh-CN" dirty="0" smtClean="0"/>
          </a:p>
          <a:p>
            <a:endParaRPr lang="en-US" altLang="zh-CN" dirty="0"/>
          </a:p>
          <a:p>
            <a:r>
              <a:rPr lang="zh-CN" altLang="zh-CN" dirty="0" smtClean="0"/>
              <a:t>他</a:t>
            </a:r>
            <a:r>
              <a:rPr lang="zh-CN" altLang="zh-CN" dirty="0"/>
              <a:t>弘化于</a:t>
            </a:r>
            <a:r>
              <a:rPr lang="en-US" altLang="zh-CN" dirty="0" err="1" smtClean="0"/>
              <a:t>岭南</a:t>
            </a:r>
            <a:r>
              <a:rPr lang="zh-CN" altLang="zh-CN" dirty="0" smtClean="0"/>
              <a:t>，</a:t>
            </a:r>
            <a:r>
              <a:rPr lang="zh-CN" altLang="zh-CN" dirty="0"/>
              <a:t>对边区以及海外文化，具有一定的影响；同时也得到中原皇室的尊重。唐中宗追谥其为大鉴禅师，世称禅宗六祖。</a:t>
            </a:r>
          </a:p>
          <a:p>
            <a:endParaRPr lang="zh-CN" altLang="en-US" dirty="0"/>
          </a:p>
        </p:txBody>
      </p:sp>
    </p:spTree>
    <p:extLst>
      <p:ext uri="{BB962C8B-B14F-4D97-AF65-F5344CB8AC3E}">
        <p14:creationId xmlns:p14="http://schemas.microsoft.com/office/powerpoint/2010/main" val="4291964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惠</a:t>
            </a:r>
            <a:r>
              <a:rPr lang="zh-CN" altLang="en-US" dirty="0" smtClean="0"/>
              <a:t>能的故事</a:t>
            </a:r>
            <a:endParaRPr lang="zh-CN" altLang="en-US" dirty="0"/>
          </a:p>
        </p:txBody>
      </p:sp>
      <p:sp>
        <p:nvSpPr>
          <p:cNvPr id="3" name="内容占位符 2"/>
          <p:cNvSpPr>
            <a:spLocks noGrp="1"/>
          </p:cNvSpPr>
          <p:nvPr>
            <p:ph idx="1"/>
          </p:nvPr>
        </p:nvSpPr>
        <p:spPr/>
        <p:txBody>
          <a:bodyPr/>
          <a:lstStyle/>
          <a:p>
            <a:r>
              <a:rPr lang="en-US" altLang="zh-CN" dirty="0"/>
              <a:t>http://v.youku.com/v_show/id_XOTQ5OTcyMjU2.html?from=s1.8-1-1.2</a:t>
            </a:r>
            <a:endParaRPr lang="zh-CN" altLang="en-US" dirty="0"/>
          </a:p>
        </p:txBody>
      </p:sp>
    </p:spTree>
    <p:extLst>
      <p:ext uri="{BB962C8B-B14F-4D97-AF65-F5344CB8AC3E}">
        <p14:creationId xmlns:p14="http://schemas.microsoft.com/office/powerpoint/2010/main" val="338886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endParaRPr lang="zh-CN" altLang="en-US" dirty="0" smtClean="0"/>
          </a:p>
        </p:txBody>
      </p:sp>
      <p:sp>
        <p:nvSpPr>
          <p:cNvPr id="10243" name="内容占位符 2"/>
          <p:cNvSpPr>
            <a:spLocks noGrp="1"/>
          </p:cNvSpPr>
          <p:nvPr>
            <p:ph idx="1"/>
          </p:nvPr>
        </p:nvSpPr>
        <p:spPr/>
        <p:txBody>
          <a:bodyPr/>
          <a:lstStyle/>
          <a:p>
            <a:pPr marL="0" indent="0" algn="ctr">
              <a:buFontTx/>
              <a:buNone/>
            </a:pPr>
            <a:r>
              <a:rPr lang="en-US" altLang="zh-CN" sz="6600" b="1" dirty="0" smtClean="0">
                <a:solidFill>
                  <a:schemeClr val="tx2"/>
                </a:solidFill>
                <a:latin typeface="宋体" charset="-122"/>
              </a:rPr>
              <a:t>《</a:t>
            </a:r>
            <a:r>
              <a:rPr lang="zh-CN" altLang="en-US" sz="6600" b="1" dirty="0" smtClean="0">
                <a:solidFill>
                  <a:schemeClr val="tx2"/>
                </a:solidFill>
                <a:latin typeface="宋体" charset="-122"/>
              </a:rPr>
              <a:t>坛经</a:t>
            </a:r>
            <a:r>
              <a:rPr lang="en-US" altLang="zh-CN" sz="6600" b="1" dirty="0" smtClean="0">
                <a:solidFill>
                  <a:schemeClr val="tx2"/>
                </a:solidFill>
                <a:latin typeface="宋体" charset="-122"/>
              </a:rPr>
              <a:t>》</a:t>
            </a:r>
            <a:endParaRPr lang="zh-CN" altLang="en-US" sz="6600" dirty="0" smtClean="0"/>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3281363"/>
            <a:ext cx="1981200"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448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87624" y="692696"/>
            <a:ext cx="7746064" cy="5976664"/>
          </a:xfrm>
        </p:spPr>
        <p:txBody>
          <a:bodyPr>
            <a:normAutofit fontScale="55000" lnSpcReduction="20000"/>
          </a:bodyPr>
          <a:lstStyle/>
          <a:p>
            <a:pPr marL="82296" indent="0">
              <a:buNone/>
            </a:pPr>
            <a:endParaRPr lang="zh-CN" altLang="en-US" sz="4400" b="1" dirty="0">
              <a:latin typeface="宋体" pitchFamily="2" charset="-122"/>
            </a:endParaRPr>
          </a:p>
          <a:p>
            <a:r>
              <a:rPr lang="zh-CN" altLang="zh-CN" sz="4400" dirty="0" smtClean="0"/>
              <a:t>《坛经》</a:t>
            </a:r>
            <a:r>
              <a:rPr lang="zh-CN" altLang="zh-CN" sz="4400" dirty="0"/>
              <a:t>，亦称《六祖坛经》，是惠能的弟子法海集录的一部佛家</a:t>
            </a:r>
            <a:r>
              <a:rPr lang="zh-CN" altLang="zh-CN" sz="4400" dirty="0" smtClean="0"/>
              <a:t>经典。</a:t>
            </a:r>
            <a:endParaRPr lang="en-US" altLang="zh-CN" sz="4400" dirty="0" smtClean="0"/>
          </a:p>
          <a:p>
            <a:r>
              <a:rPr lang="zh-CN" altLang="en-US" sz="4400" dirty="0"/>
              <a:t>在佛教中，只有佛祖释迦牟尼的言行纪录能被称做 “经”，而一个宗派祖言行录也被称做 “经” 的，禅宗六祖惠能是绝无仅有的一个。其经典便是</a:t>
            </a:r>
            <a:r>
              <a:rPr lang="en-US" altLang="zh-CN" sz="4400" dirty="0"/>
              <a:t>《</a:t>
            </a:r>
            <a:r>
              <a:rPr lang="zh-CN" altLang="en-US" sz="4400" dirty="0"/>
              <a:t>坛经</a:t>
            </a:r>
            <a:r>
              <a:rPr lang="en-US" altLang="zh-CN" sz="4400" dirty="0"/>
              <a:t>》</a:t>
            </a:r>
            <a:r>
              <a:rPr lang="zh-CN" altLang="en-US" sz="4400" dirty="0"/>
              <a:t>。</a:t>
            </a:r>
          </a:p>
          <a:p>
            <a:endParaRPr lang="en-US" altLang="zh-CN" sz="4400" dirty="0" smtClean="0"/>
          </a:p>
          <a:p>
            <a:r>
              <a:rPr lang="zh-CN" altLang="zh-CN" sz="4400" dirty="0"/>
              <a:t>六祖是在广州光孝寺受的戒，受戒之处有个</a:t>
            </a:r>
            <a:r>
              <a:rPr lang="zh-CN" altLang="zh-CN" sz="4400" dirty="0" smtClean="0"/>
              <a:t>戒坛</a:t>
            </a:r>
            <a:r>
              <a:rPr lang="zh-CN" altLang="en-US" sz="4400" dirty="0"/>
              <a:t>。</a:t>
            </a:r>
            <a:r>
              <a:rPr lang="zh-CN" altLang="zh-CN" sz="4400" dirty="0" smtClean="0"/>
              <a:t>弟子</a:t>
            </a:r>
            <a:r>
              <a:rPr lang="zh-CN" altLang="zh-CN" sz="4400" dirty="0"/>
              <a:t>把六祖的法语记录下来后，加了一个总题目，就是《坛经》。当然，《坛经》里讲的内容并不都是在这里讲的，但第一次是在这里讲的，所以特别把这个因缘点出来。</a:t>
            </a:r>
            <a:endParaRPr lang="en-US" altLang="zh-CN" sz="4400" dirty="0" smtClean="0"/>
          </a:p>
          <a:p>
            <a:r>
              <a:rPr lang="zh-CN" altLang="zh-CN" sz="4400" dirty="0" smtClean="0"/>
              <a:t>《坛经》</a:t>
            </a:r>
            <a:r>
              <a:rPr lang="zh-CN" altLang="zh-CN" sz="4400" dirty="0"/>
              <a:t>记录了惠能一生得法传法的事迹及启导门徒的言教，内容丰富，文字通俗易懂，是研究禅宗思想渊源的重要依据</a:t>
            </a:r>
            <a:r>
              <a:rPr lang="zh-CN" altLang="zh-CN" sz="4400" dirty="0" smtClean="0"/>
              <a:t>。</a:t>
            </a:r>
            <a:endParaRPr lang="en-US" altLang="zh-CN" sz="4400" dirty="0" smtClean="0"/>
          </a:p>
          <a:p>
            <a:pPr marL="0" indent="0" latinLnBrk="1">
              <a:buNone/>
            </a:pPr>
            <a:r>
              <a:rPr lang="en-US" altLang="zh-CN" dirty="0"/>
              <a:t> </a:t>
            </a:r>
            <a:endParaRPr lang="zh-CN" altLang="zh-CN" dirty="0"/>
          </a:p>
          <a:p>
            <a:endParaRPr lang="zh-CN" altLang="en-US" dirty="0"/>
          </a:p>
        </p:txBody>
      </p:sp>
    </p:spTree>
    <p:extLst>
      <p:ext uri="{BB962C8B-B14F-4D97-AF65-F5344CB8AC3E}">
        <p14:creationId xmlns:p14="http://schemas.microsoft.com/office/powerpoint/2010/main" val="1198657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dirty="0"/>
              <a:t>《坛经》主张“即心即佛</a:t>
            </a:r>
            <a:r>
              <a:rPr lang="en-US" altLang="zh-CN" dirty="0"/>
              <a:t>”</a:t>
            </a:r>
            <a:r>
              <a:rPr lang="zh-CN" altLang="zh-CN" dirty="0"/>
              <a:t>的佛性论、</a:t>
            </a:r>
            <a:r>
              <a:rPr lang="en-US" altLang="zh-CN" dirty="0"/>
              <a:t>“</a:t>
            </a:r>
            <a:r>
              <a:rPr lang="zh-CN" altLang="zh-CN" dirty="0"/>
              <a:t>顿悟见性</a:t>
            </a:r>
            <a:r>
              <a:rPr lang="en-US" altLang="zh-CN" dirty="0"/>
              <a:t>”</a:t>
            </a:r>
            <a:r>
              <a:rPr lang="zh-CN" altLang="zh-CN" dirty="0"/>
              <a:t>的修行观等的中心思想。</a:t>
            </a:r>
            <a:endParaRPr lang="en-US" altLang="zh-CN" dirty="0"/>
          </a:p>
          <a:p>
            <a:endParaRPr lang="en-US" altLang="zh-CN" dirty="0"/>
          </a:p>
          <a:p>
            <a:r>
              <a:rPr lang="zh-CN" altLang="en-US" dirty="0"/>
              <a:t>惠</a:t>
            </a:r>
            <a:r>
              <a:rPr lang="zh-CN" altLang="zh-CN" dirty="0" smtClean="0"/>
              <a:t>能</a:t>
            </a:r>
            <a:r>
              <a:rPr lang="zh-CN" altLang="zh-CN" dirty="0"/>
              <a:t>的顿悟成佛从根本上否定外物，他是让人们忘掉一切，领悟一切皆空的境界，将禅学引入世俗化，为禅宗的开展，奠定了理论基础。</a:t>
            </a:r>
          </a:p>
          <a:p>
            <a:endParaRPr lang="zh-CN" altLang="en-US" dirty="0"/>
          </a:p>
        </p:txBody>
      </p:sp>
    </p:spTree>
    <p:extLst>
      <p:ext uri="{BB962C8B-B14F-4D97-AF65-F5344CB8AC3E}">
        <p14:creationId xmlns:p14="http://schemas.microsoft.com/office/powerpoint/2010/main" val="1184710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坛经</a:t>
            </a:r>
            <a:r>
              <a:rPr lang="en-US" altLang="zh-CN" dirty="0"/>
              <a:t>》</a:t>
            </a:r>
            <a:r>
              <a:rPr lang="zh-CN" altLang="en-US" dirty="0"/>
              <a:t>大致由三部分组成</a:t>
            </a:r>
          </a:p>
        </p:txBody>
      </p:sp>
      <p:sp>
        <p:nvSpPr>
          <p:cNvPr id="3" name="内容占位符 2"/>
          <p:cNvSpPr>
            <a:spLocks noGrp="1"/>
          </p:cNvSpPr>
          <p:nvPr>
            <p:ph idx="1"/>
          </p:nvPr>
        </p:nvSpPr>
        <p:spPr/>
        <p:txBody>
          <a:bodyPr>
            <a:normAutofit/>
          </a:bodyPr>
          <a:lstStyle/>
          <a:p>
            <a:r>
              <a:rPr lang="zh-CN" altLang="en-US" b="1" dirty="0">
                <a:solidFill>
                  <a:srgbClr val="000099"/>
                </a:solidFill>
                <a:ea typeface="华文中宋" pitchFamily="2" charset="-122"/>
              </a:rPr>
              <a:t> </a:t>
            </a:r>
            <a:r>
              <a:rPr lang="zh-CN" altLang="en-US" sz="2800" b="1" dirty="0">
                <a:solidFill>
                  <a:srgbClr val="000099"/>
                </a:solidFill>
                <a:ea typeface="华文中宋" pitchFamily="2" charset="-122"/>
              </a:rPr>
              <a:t>第一部分为序。</a:t>
            </a:r>
            <a:r>
              <a:rPr lang="zh-CN" altLang="en-US" sz="2800" b="1" dirty="0">
                <a:ea typeface="楷体_GB2312" pitchFamily="49" charset="-122"/>
              </a:rPr>
              <a:t>主要叙述</a:t>
            </a:r>
            <a:r>
              <a:rPr lang="zh-CN" altLang="en-US" sz="2800" b="1" dirty="0" smtClean="0">
                <a:ea typeface="楷体_GB2312" pitchFamily="49" charset="-122"/>
              </a:rPr>
              <a:t>了惠能</a:t>
            </a:r>
            <a:r>
              <a:rPr lang="zh-CN" altLang="en-US" sz="2800" b="1" dirty="0">
                <a:ea typeface="楷体_GB2312" pitchFamily="49" charset="-122"/>
              </a:rPr>
              <a:t>于</a:t>
            </a:r>
            <a:r>
              <a:rPr lang="zh-CN" altLang="en-US" sz="2800" b="1" dirty="0" smtClean="0">
                <a:ea typeface="楷体_GB2312" pitchFamily="49" charset="-122"/>
              </a:rPr>
              <a:t>大梵</a:t>
            </a:r>
            <a:r>
              <a:rPr lang="zh-CN" altLang="en-US" sz="2800" b="1" dirty="0">
                <a:ea typeface="楷体_GB2312" pitchFamily="49" charset="-122"/>
              </a:rPr>
              <a:t>寺说法，法海集记</a:t>
            </a:r>
            <a:r>
              <a:rPr lang="en-US" altLang="zh-CN" sz="2800" b="1" dirty="0">
                <a:ea typeface="楷体_GB2312" pitchFamily="49" charset="-122"/>
              </a:rPr>
              <a:t>《</a:t>
            </a:r>
            <a:r>
              <a:rPr lang="zh-CN" altLang="en-US" sz="2800" b="1" dirty="0">
                <a:ea typeface="楷体_GB2312" pitchFamily="49" charset="-122"/>
              </a:rPr>
              <a:t>坛经</a:t>
            </a:r>
            <a:r>
              <a:rPr lang="en-US" altLang="zh-CN" sz="2800" b="1" dirty="0">
                <a:ea typeface="楷体_GB2312" pitchFamily="49" charset="-122"/>
              </a:rPr>
              <a:t>》</a:t>
            </a:r>
            <a:r>
              <a:rPr lang="zh-CN" altLang="en-US" sz="2800" b="1" dirty="0">
                <a:ea typeface="楷体_GB2312" pitchFamily="49" charset="-122"/>
              </a:rPr>
              <a:t>的缘起。</a:t>
            </a:r>
          </a:p>
          <a:p>
            <a:r>
              <a:rPr lang="zh-CN" altLang="en-US" sz="2800" b="1" dirty="0">
                <a:solidFill>
                  <a:srgbClr val="000099"/>
                </a:solidFill>
                <a:ea typeface="华文中宋" pitchFamily="2" charset="-122"/>
              </a:rPr>
              <a:t> </a:t>
            </a:r>
            <a:r>
              <a:rPr lang="zh-CN" altLang="en-US" sz="2800" b="1" dirty="0" smtClean="0">
                <a:solidFill>
                  <a:srgbClr val="000099"/>
                </a:solidFill>
                <a:ea typeface="华文中宋" pitchFamily="2" charset="-122"/>
              </a:rPr>
              <a:t>第二</a:t>
            </a:r>
            <a:r>
              <a:rPr lang="zh-CN" altLang="en-US" sz="2800" b="1" dirty="0">
                <a:solidFill>
                  <a:srgbClr val="000099"/>
                </a:solidFill>
                <a:ea typeface="华文中宋" pitchFamily="2" charset="-122"/>
              </a:rPr>
              <a:t>部分为</a:t>
            </a:r>
            <a:r>
              <a:rPr lang="en-US" altLang="zh-CN" sz="2800" b="1" dirty="0">
                <a:solidFill>
                  <a:srgbClr val="000099"/>
                </a:solidFill>
                <a:ea typeface="华文中宋" pitchFamily="2" charset="-122"/>
              </a:rPr>
              <a:t>《</a:t>
            </a:r>
            <a:r>
              <a:rPr lang="zh-CN" altLang="en-US" sz="2800" b="1" dirty="0">
                <a:solidFill>
                  <a:srgbClr val="000099"/>
                </a:solidFill>
                <a:ea typeface="华文中宋" pitchFamily="2" charset="-122"/>
              </a:rPr>
              <a:t>坛经</a:t>
            </a:r>
            <a:r>
              <a:rPr lang="en-US" altLang="zh-CN" sz="2800" b="1" dirty="0">
                <a:solidFill>
                  <a:srgbClr val="000099"/>
                </a:solidFill>
                <a:ea typeface="华文中宋" pitchFamily="2" charset="-122"/>
              </a:rPr>
              <a:t>》</a:t>
            </a:r>
            <a:r>
              <a:rPr lang="zh-CN" altLang="en-US" sz="2800" b="1" dirty="0">
                <a:solidFill>
                  <a:srgbClr val="000099"/>
                </a:solidFill>
                <a:ea typeface="华文中宋" pitchFamily="2" charset="-122"/>
              </a:rPr>
              <a:t>的主体部分。</a:t>
            </a:r>
            <a:r>
              <a:rPr lang="zh-CN" altLang="en-US" sz="2800" b="1" dirty="0" smtClean="0">
                <a:ea typeface="楷体_GB2312" pitchFamily="49" charset="-122"/>
              </a:rPr>
              <a:t>这部分</a:t>
            </a:r>
            <a:r>
              <a:rPr lang="zh-CN" altLang="en-US" sz="2800" b="1" dirty="0">
                <a:ea typeface="楷体_GB2312" pitchFamily="49" charset="-122"/>
              </a:rPr>
              <a:t>经文约占全书的三分之二，集中</a:t>
            </a:r>
            <a:r>
              <a:rPr lang="zh-CN" altLang="en-US" sz="2800" b="1" dirty="0" smtClean="0">
                <a:ea typeface="楷体_GB2312" pitchFamily="49" charset="-122"/>
              </a:rPr>
              <a:t>阐述了惠能</a:t>
            </a:r>
            <a:r>
              <a:rPr lang="zh-CN" altLang="en-US" sz="2800" b="1" dirty="0">
                <a:ea typeface="楷体_GB2312" pitchFamily="49" charset="-122"/>
              </a:rPr>
              <a:t>独创性的禅宗学说。</a:t>
            </a:r>
          </a:p>
          <a:p>
            <a:r>
              <a:rPr lang="zh-CN" altLang="en-US" sz="2800" b="1" dirty="0" smtClean="0">
                <a:solidFill>
                  <a:srgbClr val="000099"/>
                </a:solidFill>
                <a:ea typeface="华文中宋" pitchFamily="2" charset="-122"/>
              </a:rPr>
              <a:t>最后</a:t>
            </a:r>
            <a:r>
              <a:rPr lang="zh-CN" altLang="en-US" sz="2800" b="1" dirty="0">
                <a:solidFill>
                  <a:srgbClr val="000099"/>
                </a:solidFill>
                <a:ea typeface="华文中宋" pitchFamily="2" charset="-122"/>
              </a:rPr>
              <a:t>一部分主要是叙述</a:t>
            </a:r>
            <a:r>
              <a:rPr lang="zh-CN" altLang="en-US" sz="2800" b="1" dirty="0" smtClean="0">
                <a:solidFill>
                  <a:srgbClr val="000099"/>
                </a:solidFill>
                <a:ea typeface="华文中宋" pitchFamily="2" charset="-122"/>
              </a:rPr>
              <a:t>了惠能</a:t>
            </a:r>
            <a:r>
              <a:rPr lang="zh-CN" altLang="en-US" sz="2800" b="1" dirty="0">
                <a:solidFill>
                  <a:srgbClr val="000099"/>
                </a:solidFill>
                <a:ea typeface="华文中宋" pitchFamily="2" charset="-122"/>
              </a:rPr>
              <a:t>去世</a:t>
            </a:r>
            <a:r>
              <a:rPr lang="zh-CN" altLang="en-US" sz="2800" b="1" dirty="0" smtClean="0">
                <a:solidFill>
                  <a:srgbClr val="000099"/>
                </a:solidFill>
                <a:ea typeface="华文中宋" pitchFamily="2" charset="-122"/>
              </a:rPr>
              <a:t>前对</a:t>
            </a:r>
            <a:r>
              <a:rPr lang="zh-CN" altLang="en-US" sz="2800" b="1" dirty="0">
                <a:solidFill>
                  <a:srgbClr val="000099"/>
                </a:solidFill>
                <a:ea typeface="华文中宋" pitchFamily="2" charset="-122"/>
              </a:rPr>
              <a:t>十名弟子等的嘱咐及临终前后的事情</a:t>
            </a:r>
            <a:r>
              <a:rPr lang="zh-CN" altLang="en-US" sz="2800" b="1" dirty="0" smtClean="0">
                <a:solidFill>
                  <a:srgbClr val="000099"/>
                </a:solidFill>
                <a:ea typeface="华文中宋" pitchFamily="2" charset="-122"/>
              </a:rPr>
              <a:t>。</a:t>
            </a:r>
            <a:r>
              <a:rPr lang="zh-CN" altLang="en-US" sz="2800" b="1" dirty="0" smtClean="0">
                <a:ea typeface="楷体_GB2312" pitchFamily="49" charset="-122"/>
              </a:rPr>
              <a:t>经文</a:t>
            </a:r>
            <a:r>
              <a:rPr lang="zh-CN" altLang="en-US" sz="2800" b="1" dirty="0">
                <a:ea typeface="楷体_GB2312" pitchFamily="49" charset="-122"/>
              </a:rPr>
              <a:t>还描述</a:t>
            </a:r>
            <a:r>
              <a:rPr lang="zh-CN" altLang="en-US" sz="2800" b="1" dirty="0" smtClean="0">
                <a:ea typeface="楷体_GB2312" pitchFamily="49" charset="-122"/>
              </a:rPr>
              <a:t>了惠能</a:t>
            </a:r>
            <a:r>
              <a:rPr lang="zh-CN" altLang="en-US" sz="2800" b="1" dirty="0">
                <a:ea typeface="楷体_GB2312" pitchFamily="49" charset="-122"/>
              </a:rPr>
              <a:t>去世后的情景，并</a:t>
            </a:r>
            <a:r>
              <a:rPr lang="zh-CN" altLang="en-US" sz="2800" b="1" dirty="0" smtClean="0">
                <a:ea typeface="楷体_GB2312" pitchFamily="49" charset="-122"/>
              </a:rPr>
              <a:t>以此作为</a:t>
            </a:r>
            <a:r>
              <a:rPr lang="zh-CN" altLang="en-US" sz="2800" b="1" dirty="0">
                <a:ea typeface="楷体_GB2312" pitchFamily="49" charset="-122"/>
              </a:rPr>
              <a:t>全经的结束。</a:t>
            </a:r>
            <a:endParaRPr lang="zh-CN" altLang="en-US" sz="2800" dirty="0"/>
          </a:p>
        </p:txBody>
      </p:sp>
    </p:spTree>
    <p:extLst>
      <p:ext uri="{BB962C8B-B14F-4D97-AF65-F5344CB8AC3E}">
        <p14:creationId xmlns:p14="http://schemas.microsoft.com/office/powerpoint/2010/main" val="2648582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effectLst/>
              </a:rPr>
              <a:t>《</a:t>
            </a:r>
            <a:r>
              <a:rPr lang="zh-CN" altLang="zh-CN" b="1" dirty="0" smtClean="0">
                <a:effectLst/>
              </a:rPr>
              <a:t>坛经</a:t>
            </a:r>
            <a:r>
              <a:rPr lang="en-US" altLang="zh-CN" b="1" dirty="0" smtClean="0">
                <a:effectLst/>
              </a:rPr>
              <a:t>》</a:t>
            </a:r>
            <a:r>
              <a:rPr lang="zh-CN" altLang="zh-CN" b="1" dirty="0" smtClean="0">
                <a:effectLst/>
              </a:rPr>
              <a:t>·</a:t>
            </a:r>
            <a:r>
              <a:rPr lang="zh-CN" altLang="zh-CN" b="1" dirty="0">
                <a:effectLst/>
              </a:rPr>
              <a:t>行由</a:t>
            </a:r>
            <a:r>
              <a:rPr lang="zh-CN" altLang="zh-CN" b="1" dirty="0" smtClean="0">
                <a:effectLst/>
              </a:rPr>
              <a:t>品</a:t>
            </a:r>
            <a:r>
              <a:rPr lang="zh-CN" altLang="en-US" b="1" dirty="0" smtClean="0">
                <a:effectLst/>
              </a:rPr>
              <a:t>简介</a:t>
            </a:r>
            <a:endParaRPr lang="zh-CN" altLang="en-US" dirty="0"/>
          </a:p>
        </p:txBody>
      </p:sp>
      <p:sp>
        <p:nvSpPr>
          <p:cNvPr id="3" name="内容占位符 2"/>
          <p:cNvSpPr>
            <a:spLocks noGrp="1"/>
          </p:cNvSpPr>
          <p:nvPr>
            <p:ph idx="1"/>
          </p:nvPr>
        </p:nvSpPr>
        <p:spPr/>
        <p:txBody>
          <a:bodyPr/>
          <a:lstStyle/>
          <a:p>
            <a:r>
              <a:rPr lang="en-US" altLang="zh-CN" dirty="0"/>
              <a:t>《</a:t>
            </a:r>
            <a:r>
              <a:rPr lang="zh-CN" altLang="en-US" dirty="0"/>
              <a:t>坛经</a:t>
            </a:r>
            <a:r>
              <a:rPr lang="en-US" altLang="zh-CN" dirty="0" smtClean="0"/>
              <a:t>》</a:t>
            </a:r>
            <a:r>
              <a:rPr lang="zh-CN" altLang="zh-CN" dirty="0" smtClean="0"/>
              <a:t>第</a:t>
            </a:r>
            <a:r>
              <a:rPr lang="zh-CN" altLang="zh-CN" dirty="0"/>
              <a:t>一品是行由品。行由，就是经历；品，就是章。这一品主要讲六祖大师的得法经过。佛经每部的开头都有一个特点，就是“如是我闻，一时佛在……。”到底是何年何月何日，经中都不作具体的交待，使人有种佛就在我们面前，现在就在说法的感受。</a:t>
            </a:r>
            <a:endParaRPr lang="zh-CN" altLang="en-US" dirty="0"/>
          </a:p>
        </p:txBody>
      </p:sp>
    </p:spTree>
    <p:extLst>
      <p:ext uri="{BB962C8B-B14F-4D97-AF65-F5344CB8AC3E}">
        <p14:creationId xmlns:p14="http://schemas.microsoft.com/office/powerpoint/2010/main" val="3973071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注释</a:t>
            </a:r>
            <a:endParaRPr lang="zh-CN" altLang="en-US" dirty="0"/>
          </a:p>
        </p:txBody>
      </p:sp>
      <p:sp>
        <p:nvSpPr>
          <p:cNvPr id="3" name="内容占位符 2"/>
          <p:cNvSpPr>
            <a:spLocks noGrp="1"/>
          </p:cNvSpPr>
          <p:nvPr>
            <p:ph idx="1"/>
          </p:nvPr>
        </p:nvSpPr>
        <p:spPr/>
        <p:txBody>
          <a:bodyPr>
            <a:normAutofit fontScale="92500" lnSpcReduction="20000"/>
          </a:bodyPr>
          <a:lstStyle/>
          <a:p>
            <a:r>
              <a:rPr lang="en-US" altLang="zh-CN" dirty="0"/>
              <a:t>[1]</a:t>
            </a:r>
            <a:r>
              <a:rPr lang="zh-CN" altLang="zh-CN" dirty="0"/>
              <a:t>生死苦海：指各种苦难的世界，亦即生死轮回之三界六道。众生沉沦于三界六道之苦恼中，渺茫无际，犹如沉没于大海难以出 离，故以广大无边的海来比喻</a:t>
            </a:r>
            <a:r>
              <a:rPr lang="zh-CN" altLang="zh-CN" dirty="0" smtClean="0"/>
              <a:t>。</a:t>
            </a:r>
            <a:endParaRPr lang="en-US" altLang="zh-CN" dirty="0" smtClean="0"/>
          </a:p>
          <a:p>
            <a:endParaRPr lang="en-US" altLang="zh-CN" dirty="0"/>
          </a:p>
          <a:p>
            <a:pPr marL="82296" indent="0">
              <a:buNone/>
            </a:pPr>
            <a:endParaRPr lang="zh-CN" altLang="zh-CN" dirty="0"/>
          </a:p>
          <a:p>
            <a:r>
              <a:rPr lang="en-US" altLang="zh-CN" dirty="0"/>
              <a:t>[2]</a:t>
            </a:r>
            <a:r>
              <a:rPr lang="zh-CN" altLang="zh-CN" dirty="0"/>
              <a:t>般若：梵文</a:t>
            </a:r>
            <a:r>
              <a:rPr lang="en-US" altLang="zh-CN" dirty="0" err="1"/>
              <a:t>Pr</a:t>
            </a:r>
            <a:r>
              <a:rPr lang="zh-CN" altLang="zh-CN" dirty="0"/>
              <a:t>ā</a:t>
            </a:r>
            <a:r>
              <a:rPr lang="en-US" altLang="zh-CN" dirty="0" err="1"/>
              <a:t>jn</a:t>
            </a:r>
            <a:r>
              <a:rPr lang="zh-CN" altLang="zh-CN" dirty="0"/>
              <a:t>ā，“般若”为其音译，又作“波若”、“般罗若”、“钵刺若”，意译为“慧”、“智慧”，指明见一切事物及道理的高深智慧，唯佛具之成之，故中国古代的僧人常将之称为“圣智”。</a:t>
            </a:r>
          </a:p>
          <a:p>
            <a:endParaRPr lang="zh-CN" altLang="en-US" dirty="0"/>
          </a:p>
        </p:txBody>
      </p:sp>
    </p:spTree>
    <p:extLst>
      <p:ext uri="{BB962C8B-B14F-4D97-AF65-F5344CB8AC3E}">
        <p14:creationId xmlns:p14="http://schemas.microsoft.com/office/powerpoint/2010/main" val="1201780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注释</a:t>
            </a:r>
          </a:p>
        </p:txBody>
      </p:sp>
      <p:sp>
        <p:nvSpPr>
          <p:cNvPr id="3" name="内容占位符 2"/>
          <p:cNvSpPr>
            <a:spLocks noGrp="1"/>
          </p:cNvSpPr>
          <p:nvPr>
            <p:ph idx="1"/>
          </p:nvPr>
        </p:nvSpPr>
        <p:spPr/>
        <p:txBody>
          <a:bodyPr>
            <a:normAutofit fontScale="92500" lnSpcReduction="10000"/>
          </a:bodyPr>
          <a:lstStyle/>
          <a:p>
            <a:r>
              <a:rPr lang="en-US" altLang="zh-CN" dirty="0"/>
              <a:t>[3]</a:t>
            </a:r>
            <a:r>
              <a:rPr lang="zh-CN" altLang="zh-CN" dirty="0"/>
              <a:t>偈</a:t>
            </a:r>
            <a:r>
              <a:rPr lang="en-US" altLang="zh-CN" dirty="0"/>
              <a:t>(j</a:t>
            </a:r>
            <a:r>
              <a:rPr lang="zh-CN" altLang="zh-CN" dirty="0"/>
              <a:t>ì</a:t>
            </a:r>
            <a:r>
              <a:rPr lang="en-US" altLang="zh-CN" dirty="0"/>
              <a:t>)</a:t>
            </a:r>
            <a:r>
              <a:rPr lang="zh-CN" altLang="zh-CN" dirty="0"/>
              <a:t>：梵文</a:t>
            </a:r>
            <a:r>
              <a:rPr lang="en-US" altLang="zh-CN" dirty="0"/>
              <a:t>G</a:t>
            </a:r>
            <a:r>
              <a:rPr lang="zh-CN" altLang="zh-CN" dirty="0"/>
              <a:t>ā</a:t>
            </a:r>
            <a:r>
              <a:rPr lang="en-US" altLang="zh-CN" dirty="0" err="1"/>
              <a:t>th</a:t>
            </a:r>
            <a:r>
              <a:rPr lang="zh-CN" altLang="zh-CN" dirty="0"/>
              <a:t>ā，意译为“颂”。颂者，美歌也。泛指一种略似于诗的有韵文辞，不问三言四言乃至多言，通常四句一偈。通用于佛教经律论</a:t>
            </a:r>
            <a:r>
              <a:rPr lang="zh-CN" altLang="zh-CN" dirty="0" smtClean="0"/>
              <a:t>。</a:t>
            </a:r>
            <a:endParaRPr lang="en-US" altLang="zh-CN" dirty="0" smtClean="0"/>
          </a:p>
          <a:p>
            <a:pPr marL="82296" indent="0">
              <a:buNone/>
            </a:pPr>
            <a:endParaRPr lang="zh-CN" altLang="zh-CN" dirty="0"/>
          </a:p>
          <a:p>
            <a:r>
              <a:rPr lang="en-US" altLang="zh-CN" dirty="0"/>
              <a:t>[4]</a:t>
            </a:r>
            <a:r>
              <a:rPr lang="zh-CN" altLang="zh-CN" dirty="0"/>
              <a:t>衣法：指衣与法。衣，指出家人的袈裟。法，指佛教所传的正法。将衣与法二者相结合作为佛教传承，认为内传心法以心证心、外传袈裟表正法所在，这种做法源自释迦牟尼佛将一领袈裟留在鸡足山以待印证弥勒未来成佛的传说。</a:t>
            </a:r>
          </a:p>
          <a:p>
            <a:endParaRPr lang="zh-CN" altLang="en-US" dirty="0"/>
          </a:p>
        </p:txBody>
      </p:sp>
    </p:spTree>
    <p:extLst>
      <p:ext uri="{BB962C8B-B14F-4D97-AF65-F5344CB8AC3E}">
        <p14:creationId xmlns:p14="http://schemas.microsoft.com/office/powerpoint/2010/main" val="191822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注释</a:t>
            </a:r>
          </a:p>
        </p:txBody>
      </p:sp>
      <p:sp>
        <p:nvSpPr>
          <p:cNvPr id="3" name="内容占位符 2"/>
          <p:cNvSpPr>
            <a:spLocks noGrp="1"/>
          </p:cNvSpPr>
          <p:nvPr>
            <p:ph idx="1"/>
          </p:nvPr>
        </p:nvSpPr>
        <p:spPr/>
        <p:txBody>
          <a:bodyPr>
            <a:normAutofit/>
          </a:bodyPr>
          <a:lstStyle/>
          <a:p>
            <a:r>
              <a:rPr lang="en-US" altLang="zh-CN" dirty="0"/>
              <a:t>[5]</a:t>
            </a:r>
            <a:r>
              <a:rPr lang="zh-CN" altLang="zh-CN" dirty="0"/>
              <a:t>菩提树：原名“毕钵罗树”。“毕钵罗”为梵文</a:t>
            </a:r>
            <a:r>
              <a:rPr lang="en-US" altLang="zh-CN" dirty="0" err="1"/>
              <a:t>Pippala</a:t>
            </a:r>
            <a:r>
              <a:rPr lang="zh-CN" altLang="zh-CN" dirty="0"/>
              <a:t>的音译。此树冬夏常绿，高可几十米，叶如心形，花隐于花托之中，子呈圆形，产于东印度，是一般所称的菩提子。佛教传说释迦牟尼佛即是在毕钵罗树下获得无上菩提智慧的，所以此树又称为“菩提树”</a:t>
            </a:r>
            <a:r>
              <a:rPr lang="zh-CN" altLang="zh-CN" dirty="0" smtClean="0"/>
              <a:t>。</a:t>
            </a:r>
            <a:endParaRPr lang="en-US" altLang="zh-CN" dirty="0" smtClean="0"/>
          </a:p>
          <a:p>
            <a:pPr marL="82296" indent="0">
              <a:buNone/>
            </a:pPr>
            <a:endParaRPr lang="zh-CN" altLang="zh-CN" dirty="0"/>
          </a:p>
          <a:p>
            <a:endParaRPr lang="zh-CN" altLang="en-US" dirty="0"/>
          </a:p>
        </p:txBody>
      </p:sp>
    </p:spTree>
    <p:extLst>
      <p:ext uri="{BB962C8B-B14F-4D97-AF65-F5344CB8AC3E}">
        <p14:creationId xmlns:p14="http://schemas.microsoft.com/office/powerpoint/2010/main" val="3193601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solidFill>
            <a:srgbClr val="FFFFCC"/>
          </a:solidFill>
        </p:spPr>
        <p:txBody>
          <a:bodyPr/>
          <a:lstStyle/>
          <a:p>
            <a:pPr eaLnBrk="1" hangingPunct="1"/>
            <a:r>
              <a:rPr lang="zh-CN" altLang="en-US" b="1" dirty="0" smtClean="0"/>
              <a:t>过河</a:t>
            </a:r>
          </a:p>
        </p:txBody>
      </p:sp>
      <p:sp>
        <p:nvSpPr>
          <p:cNvPr id="3075" name="Rectangle 3"/>
          <p:cNvSpPr>
            <a:spLocks noGrp="1" noRot="1" noChangeArrowheads="1"/>
          </p:cNvSpPr>
          <p:nvPr>
            <p:ph type="body" idx="1"/>
          </p:nvPr>
        </p:nvSpPr>
        <p:spPr>
          <a:solidFill>
            <a:srgbClr val="B9DCF1"/>
          </a:solidFill>
        </p:spPr>
        <p:txBody>
          <a:bodyPr/>
          <a:lstStyle/>
          <a:p>
            <a:pPr eaLnBrk="1" hangingPunct="1"/>
            <a:r>
              <a:rPr lang="en-US" altLang="zh-CN" dirty="0" smtClean="0"/>
              <a:t>       </a:t>
            </a:r>
            <a:r>
              <a:rPr lang="zh-CN" altLang="en-US" b="1" dirty="0" smtClean="0"/>
              <a:t>老和尚又携小和尚游方，途遇一条河；见一女子正想过河，却又不敢过。老和尚便主动抱该女子趟过了河，然后放下女子，与小和尚继续赶路。小和尚不禁一路嘀咕：师父怎么了？竟敢抱一女子过河？一路走，一路想，最后终于忍不住了，说：师父，你犯戒了？怎么背了女人？老和尚叹道：我早已放下，你却还放不下！</a:t>
            </a:r>
          </a:p>
        </p:txBody>
      </p:sp>
      <p:sp>
        <p:nvSpPr>
          <p:cNvPr id="3076" name="Rectangle 9"/>
          <p:cNvSpPr>
            <a:spLocks noChangeArrowheads="1"/>
          </p:cNvSpPr>
          <p:nvPr/>
        </p:nvSpPr>
        <p:spPr bwMode="auto">
          <a:xfrm>
            <a:off x="7380312" y="323056"/>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1" dirty="0">
                <a:solidFill>
                  <a:schemeClr val="tx2"/>
                </a:solidFill>
              </a:rPr>
              <a:t>佛理小故事</a:t>
            </a:r>
          </a:p>
        </p:txBody>
      </p:sp>
    </p:spTree>
    <p:extLst>
      <p:ext uri="{BB962C8B-B14F-4D97-AF65-F5344CB8AC3E}">
        <p14:creationId xmlns:p14="http://schemas.microsoft.com/office/powerpoint/2010/main" val="4153997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注释</a:t>
            </a:r>
          </a:p>
        </p:txBody>
      </p:sp>
      <p:sp>
        <p:nvSpPr>
          <p:cNvPr id="3" name="内容占位符 2"/>
          <p:cNvSpPr>
            <a:spLocks noGrp="1"/>
          </p:cNvSpPr>
          <p:nvPr>
            <p:ph idx="1"/>
          </p:nvPr>
        </p:nvSpPr>
        <p:spPr/>
        <p:txBody>
          <a:bodyPr>
            <a:normAutofit fontScale="85000" lnSpcReduction="10000"/>
          </a:bodyPr>
          <a:lstStyle/>
          <a:p>
            <a:r>
              <a:rPr lang="en-US" altLang="zh-CN" dirty="0"/>
              <a:t>[6]</a:t>
            </a:r>
            <a:r>
              <a:rPr lang="zh-CN" altLang="zh-CN" dirty="0"/>
              <a:t>明镜台：古人梳妆之镜为铜质，镜有鉴照之用，其台则有依托之功。不过，“明镜台”在“心如明镜台”中出现，显然不能被理解为“明镜”与“台”，当取汉语中的偏正用法，或作“明镜”解，或作“明镜之台”解</a:t>
            </a:r>
            <a:r>
              <a:rPr lang="zh-CN" altLang="zh-CN" dirty="0" smtClean="0"/>
              <a:t>。</a:t>
            </a:r>
            <a:endParaRPr lang="en-US" altLang="zh-CN" dirty="0" smtClean="0"/>
          </a:p>
          <a:p>
            <a:r>
              <a:rPr lang="zh-CN" altLang="zh-CN" dirty="0" smtClean="0"/>
              <a:t>从</a:t>
            </a:r>
            <a:r>
              <a:rPr lang="zh-CN" altLang="zh-CN" dirty="0"/>
              <a:t>现有资料来看，惠能之后的唐代禅师如宗密者便明确认为可做“心如净明镜”解。不过，从《坛经》版本的演变来看，这一做法并没有被历代校勘者所汲取，所以有人认为“明镜台”和“菩提树”一样，“明镜”与“普提”同指最高智慧，而“台”和“树”则指这种智慧赖以生发实现的入之“心”“身”。</a:t>
            </a:r>
          </a:p>
          <a:p>
            <a:endParaRPr lang="zh-CN" altLang="en-US" dirty="0"/>
          </a:p>
        </p:txBody>
      </p:sp>
    </p:spTree>
    <p:extLst>
      <p:ext uri="{BB962C8B-B14F-4D97-AF65-F5344CB8AC3E}">
        <p14:creationId xmlns:p14="http://schemas.microsoft.com/office/powerpoint/2010/main" val="1146046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注释</a:t>
            </a:r>
          </a:p>
        </p:txBody>
      </p:sp>
      <p:sp>
        <p:nvSpPr>
          <p:cNvPr id="3" name="内容占位符 2"/>
          <p:cNvSpPr>
            <a:spLocks noGrp="1"/>
          </p:cNvSpPr>
          <p:nvPr>
            <p:ph idx="1"/>
          </p:nvPr>
        </p:nvSpPr>
        <p:spPr/>
        <p:txBody>
          <a:bodyPr>
            <a:normAutofit fontScale="92500" lnSpcReduction="10000"/>
          </a:bodyPr>
          <a:lstStyle/>
          <a:p>
            <a:r>
              <a:rPr lang="en-US" altLang="zh-CN" dirty="0"/>
              <a:t>[7]</a:t>
            </a:r>
            <a:r>
              <a:rPr lang="zh-CN" altLang="zh-CN" dirty="0"/>
              <a:t>宿业障重：又称“宿作业”。佛教说宿业是指过去世所造的善恶业因。障，指烦恼，烦恼能障碍圣道，故名“障”。“宿业障重”即指过去世所作的恶业烦恼深重，影响人认识本心。</a:t>
            </a:r>
          </a:p>
          <a:p>
            <a:r>
              <a:rPr lang="en-US" altLang="zh-CN" dirty="0"/>
              <a:t>[8]</a:t>
            </a:r>
            <a:r>
              <a:rPr lang="zh-CN" altLang="zh-CN" dirty="0"/>
              <a:t>恶道：为“善道”的对称，与“恶趣”同义，即指生前造作恶业，而在死后所去往的苦恶处所，主要指地狱。在“六道”之中，一般以地狱、饿鬼、畜生三者称为“三恶道”，阿修罗、人间、天上则称为“三善道”。</a:t>
            </a:r>
          </a:p>
          <a:p>
            <a:endParaRPr lang="zh-CN" altLang="en-US" dirty="0"/>
          </a:p>
        </p:txBody>
      </p:sp>
    </p:spTree>
    <p:extLst>
      <p:ext uri="{BB962C8B-B14F-4D97-AF65-F5344CB8AC3E}">
        <p14:creationId xmlns:p14="http://schemas.microsoft.com/office/powerpoint/2010/main" val="1181491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注释</a:t>
            </a:r>
            <a:endParaRPr lang="zh-CN" altLang="en-US" dirty="0"/>
          </a:p>
        </p:txBody>
      </p:sp>
      <p:sp>
        <p:nvSpPr>
          <p:cNvPr id="3" name="内容占位符 2"/>
          <p:cNvSpPr>
            <a:spLocks noGrp="1"/>
          </p:cNvSpPr>
          <p:nvPr>
            <p:ph idx="1"/>
          </p:nvPr>
        </p:nvSpPr>
        <p:spPr/>
        <p:txBody>
          <a:bodyPr>
            <a:normAutofit fontScale="70000" lnSpcReduction="20000"/>
          </a:bodyPr>
          <a:lstStyle/>
          <a:p>
            <a:r>
              <a:rPr lang="en-US" altLang="zh-CN" dirty="0"/>
              <a:t>[9]</a:t>
            </a:r>
            <a:r>
              <a:rPr lang="zh-CN" altLang="zh-CN" dirty="0"/>
              <a:t>无上菩提：指至高无上的觉悟。菩提有三等，佛、缘觉、声闻，各于其果所得的觉智，称为“菩提”。此中佛所得的菩提，无有过之者，为无上究竟，故称“无上菩提”。</a:t>
            </a:r>
          </a:p>
          <a:p>
            <a:r>
              <a:rPr lang="en-US" altLang="zh-CN" dirty="0"/>
              <a:t>[10]</a:t>
            </a:r>
            <a:r>
              <a:rPr lang="zh-CN" altLang="zh-CN" dirty="0"/>
              <a:t>不生不灭：生灭，指生起与灭尽，与“生死”同义。离因缘而永久不变的常住存在为无为法，无生无灭、不生不灭。依因缘和合而有，叫做“生”；依因缘分散而无，叫做“灭”。有生有灭，是有为法，不生不灭，是无为法。“不生不灭”乃“生灭”的相对词，是“常住”的别名，也是永生的意思。凡佛经均不外此意</a:t>
            </a:r>
            <a:r>
              <a:rPr lang="zh-CN" altLang="zh-CN" dirty="0" smtClean="0"/>
              <a:t>。</a:t>
            </a:r>
            <a:endParaRPr lang="en-US" altLang="zh-CN" dirty="0" smtClean="0"/>
          </a:p>
          <a:p>
            <a:r>
              <a:rPr lang="en-US" altLang="zh-CN" dirty="0"/>
              <a:t>[11]</a:t>
            </a:r>
            <a:r>
              <a:rPr lang="zh-CN" altLang="zh-CN" dirty="0"/>
              <a:t>于一切时中：指在过去、现在和未来的一切时间，即时时刻刻。一切时，指从无始以来相续无穷的时间，称为“一切时”。无论何时，包括过去、现在、未来所有的时间，都称为“一切时”</a:t>
            </a:r>
            <a:r>
              <a:rPr lang="zh-CN" altLang="zh-CN" dirty="0" smtClean="0"/>
              <a:t>。</a:t>
            </a:r>
            <a:endParaRPr lang="zh-CN" altLang="zh-CN" dirty="0"/>
          </a:p>
          <a:p>
            <a:endParaRPr lang="zh-CN" altLang="en-US" dirty="0"/>
          </a:p>
        </p:txBody>
      </p:sp>
    </p:spTree>
    <p:extLst>
      <p:ext uri="{BB962C8B-B14F-4D97-AF65-F5344CB8AC3E}">
        <p14:creationId xmlns:p14="http://schemas.microsoft.com/office/powerpoint/2010/main" val="3847683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注释</a:t>
            </a:r>
            <a:endParaRPr lang="zh-CN" altLang="en-US" dirty="0"/>
          </a:p>
        </p:txBody>
      </p:sp>
      <p:sp>
        <p:nvSpPr>
          <p:cNvPr id="3" name="内容占位符 2"/>
          <p:cNvSpPr>
            <a:spLocks noGrp="1"/>
          </p:cNvSpPr>
          <p:nvPr>
            <p:ph idx="1"/>
          </p:nvPr>
        </p:nvSpPr>
        <p:spPr/>
        <p:txBody>
          <a:bodyPr>
            <a:normAutofit fontScale="85000" lnSpcReduction="20000"/>
          </a:bodyPr>
          <a:lstStyle/>
          <a:p>
            <a:r>
              <a:rPr lang="en-US" altLang="zh-CN" dirty="0" smtClean="0"/>
              <a:t>[</a:t>
            </a:r>
            <a:r>
              <a:rPr lang="en-US" altLang="zh-CN" dirty="0"/>
              <a:t>12]</a:t>
            </a:r>
            <a:r>
              <a:rPr lang="zh-CN" altLang="zh-CN" dirty="0"/>
              <a:t>念念自见：佛教认为事物和现象变化之迅速莫过于人的心念的起灭。念念者，刹那的意思，意谓极其短暂之时间。</a:t>
            </a:r>
          </a:p>
          <a:p>
            <a:r>
              <a:rPr lang="en-US" altLang="zh-CN" dirty="0"/>
              <a:t>[13]</a:t>
            </a:r>
            <a:r>
              <a:rPr lang="zh-CN" altLang="zh-CN" dirty="0"/>
              <a:t>万境自如如：即指万事万物都真实平等，没有分别。万境，指一切的境界，即人们感觉和思维的一切事物和现象。如如，即“如于真如”。是不动、寂默、平等不二、不起颠倒分别的自性境界，即如理智所证得的真如，故而称“如如”</a:t>
            </a:r>
            <a:r>
              <a:rPr lang="zh-CN" altLang="zh-CN" dirty="0" smtClean="0"/>
              <a:t>。</a:t>
            </a:r>
            <a:endParaRPr lang="en-US" altLang="zh-CN" dirty="0" smtClean="0"/>
          </a:p>
          <a:p>
            <a:r>
              <a:rPr lang="en-US" altLang="zh-CN" dirty="0"/>
              <a:t>[14]</a:t>
            </a:r>
            <a:r>
              <a:rPr lang="zh-CN" altLang="zh-CN" dirty="0"/>
              <a:t>真实：离迷情、绝虚妄称为“真实”。与“方便权假”对应。身口各异，言念无实，称为“虚伪”。若表里如一，更无虚妄，则为“真实”。</a:t>
            </a:r>
          </a:p>
          <a:p>
            <a:endParaRPr lang="zh-CN" altLang="zh-CN" dirty="0"/>
          </a:p>
          <a:p>
            <a:endParaRPr lang="zh-CN" altLang="en-US" dirty="0"/>
          </a:p>
        </p:txBody>
      </p:sp>
    </p:spTree>
    <p:extLst>
      <p:ext uri="{BB962C8B-B14F-4D97-AF65-F5344CB8AC3E}">
        <p14:creationId xmlns:p14="http://schemas.microsoft.com/office/powerpoint/2010/main" val="1314768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注释</a:t>
            </a:r>
          </a:p>
        </p:txBody>
      </p:sp>
      <p:sp>
        <p:nvSpPr>
          <p:cNvPr id="3" name="内容占位符 2"/>
          <p:cNvSpPr>
            <a:spLocks noGrp="1"/>
          </p:cNvSpPr>
          <p:nvPr>
            <p:ph idx="1"/>
          </p:nvPr>
        </p:nvSpPr>
        <p:spPr/>
        <p:txBody>
          <a:bodyPr>
            <a:normAutofit fontScale="85000" lnSpcReduction="20000"/>
          </a:bodyPr>
          <a:lstStyle/>
          <a:p>
            <a:r>
              <a:rPr lang="en-US" altLang="zh-CN" dirty="0"/>
              <a:t>[15]</a:t>
            </a:r>
            <a:r>
              <a:rPr lang="zh-CN" altLang="zh-CN" dirty="0"/>
              <a:t>童子：对寺院中尚未正式出家的青少年的称呼。</a:t>
            </a:r>
          </a:p>
          <a:p>
            <a:r>
              <a:rPr lang="en-US" altLang="zh-CN" dirty="0"/>
              <a:t>[16]</a:t>
            </a:r>
            <a:r>
              <a:rPr lang="zh-CN" altLang="zh-CN" dirty="0"/>
              <a:t>碓坊：舂米的房间。</a:t>
            </a:r>
          </a:p>
          <a:p>
            <a:r>
              <a:rPr lang="en-US" altLang="zh-CN" dirty="0"/>
              <a:t>[17]</a:t>
            </a:r>
            <a:r>
              <a:rPr lang="zh-CN" altLang="zh-CN" dirty="0"/>
              <a:t>肉身菩萨：菩萨，指据大乘佛教教义修行而能够于未来成就佛道的修行者。肉身菩萨，指生身菩萨，即以父母所生之身而至菩萨修行阶位的人。肉身菩萨于入寂后可得全身舍利。所谓舍利，据《法苑珠林》卷四十所载，舍利即身骨，为有别于凡夫死人之骨，故保留梵名。可分为三种：一、骨舍利，白色；二、发舍利，黑色；三、肉舍利，赤色。全身舍利系于高僧或大善知识示寂后，奠身躯虽经年代久远，时空变迁，却未腐朽溃烂，常保原形而栩柯如生。</a:t>
            </a:r>
          </a:p>
          <a:p>
            <a:endParaRPr lang="zh-CN" altLang="en-US" dirty="0"/>
          </a:p>
        </p:txBody>
      </p:sp>
    </p:spTree>
    <p:extLst>
      <p:ext uri="{BB962C8B-B14F-4D97-AF65-F5344CB8AC3E}">
        <p14:creationId xmlns:p14="http://schemas.microsoft.com/office/powerpoint/2010/main" val="3686196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zh-CN" altLang="zh-CN" dirty="0" smtClean="0"/>
          </a:p>
        </p:txBody>
      </p:sp>
      <p:sp>
        <p:nvSpPr>
          <p:cNvPr id="33795" name="Rectangle 3"/>
          <p:cNvSpPr>
            <a:spLocks noGrp="1" noChangeArrowheads="1"/>
          </p:cNvSpPr>
          <p:nvPr>
            <p:ph type="body" idx="1"/>
          </p:nvPr>
        </p:nvSpPr>
        <p:spPr>
          <a:xfrm>
            <a:off x="5435600" y="1557338"/>
            <a:ext cx="3322638" cy="4525962"/>
          </a:xfrm>
        </p:spPr>
        <p:txBody>
          <a:bodyPr/>
          <a:lstStyle/>
          <a:p>
            <a:pPr marL="0">
              <a:spcBef>
                <a:spcPct val="50000"/>
              </a:spcBef>
              <a:buFontTx/>
              <a:buNone/>
            </a:pPr>
            <a:r>
              <a:rPr lang="en-US" altLang="zh-CN" b="1" dirty="0" smtClean="0"/>
              <a:t>   </a:t>
            </a:r>
            <a:r>
              <a:rPr lang="zh-CN" altLang="en-US" b="1" dirty="0">
                <a:latin typeface="Arial" charset="0"/>
                <a:ea typeface="宋体" charset="-122"/>
              </a:rPr>
              <a:t>菩提本无树，</a:t>
            </a:r>
          </a:p>
          <a:p>
            <a:pPr marL="0">
              <a:spcBef>
                <a:spcPct val="50000"/>
              </a:spcBef>
              <a:buFontTx/>
              <a:buNone/>
            </a:pPr>
            <a:r>
              <a:rPr lang="zh-CN" altLang="en-US" b="1" dirty="0">
                <a:latin typeface="Arial" charset="0"/>
                <a:ea typeface="宋体" charset="-122"/>
              </a:rPr>
              <a:t>   明镜亦非台；</a:t>
            </a:r>
          </a:p>
          <a:p>
            <a:pPr marL="0">
              <a:spcBef>
                <a:spcPct val="50000"/>
              </a:spcBef>
              <a:buFontTx/>
              <a:buNone/>
            </a:pPr>
            <a:r>
              <a:rPr lang="zh-CN" altLang="en-US" b="1" dirty="0">
                <a:latin typeface="Arial" charset="0"/>
                <a:ea typeface="宋体" charset="-122"/>
              </a:rPr>
              <a:t>   本来无一物，</a:t>
            </a:r>
          </a:p>
          <a:p>
            <a:pPr marL="0">
              <a:spcBef>
                <a:spcPct val="50000"/>
              </a:spcBef>
              <a:buFontTx/>
              <a:buNone/>
            </a:pPr>
            <a:r>
              <a:rPr lang="zh-CN" altLang="en-US" b="1" dirty="0">
                <a:latin typeface="Arial" charset="0"/>
                <a:ea typeface="宋体" charset="-122"/>
              </a:rPr>
              <a:t>   何处惹</a:t>
            </a:r>
            <a:r>
              <a:rPr lang="zh-CN" altLang="en-US" b="1" dirty="0" smtClean="0">
                <a:latin typeface="Arial" charset="0"/>
                <a:ea typeface="宋体" charset="-122"/>
              </a:rPr>
              <a:t>尘埃。</a:t>
            </a:r>
            <a:endParaRPr lang="zh-CN" altLang="en-US" b="1" dirty="0">
              <a:latin typeface="Arial" charset="0"/>
              <a:ea typeface="宋体" charset="-122"/>
            </a:endParaRPr>
          </a:p>
          <a:p>
            <a:pPr eaLnBrk="1" hangingPunct="1">
              <a:buFontTx/>
              <a:buNone/>
            </a:pPr>
            <a:endParaRPr lang="en-US" altLang="zh-CN" b="1" dirty="0" smtClean="0"/>
          </a:p>
        </p:txBody>
      </p:sp>
      <p:sp>
        <p:nvSpPr>
          <p:cNvPr id="33797" name="Text Box 5"/>
          <p:cNvSpPr txBox="1">
            <a:spLocks noChangeArrowheads="1"/>
          </p:cNvSpPr>
          <p:nvPr/>
        </p:nvSpPr>
        <p:spPr bwMode="auto">
          <a:xfrm>
            <a:off x="1835696" y="1557338"/>
            <a:ext cx="3169692"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lang="zh-CN" altLang="en-US" sz="3200" b="1" dirty="0"/>
              <a:t>身是菩提树，</a:t>
            </a:r>
          </a:p>
          <a:p>
            <a:pPr eaLnBrk="1" hangingPunct="1">
              <a:spcBef>
                <a:spcPct val="50000"/>
              </a:spcBef>
            </a:pPr>
            <a:r>
              <a:rPr lang="zh-CN" altLang="en-US" sz="3200" b="1" dirty="0"/>
              <a:t>心如明镜台；</a:t>
            </a:r>
          </a:p>
          <a:p>
            <a:pPr eaLnBrk="1" hangingPunct="1">
              <a:spcBef>
                <a:spcPct val="50000"/>
              </a:spcBef>
            </a:pPr>
            <a:r>
              <a:rPr lang="zh-CN" altLang="en-US" sz="3200" b="1" dirty="0"/>
              <a:t>时时勤拂拭，</a:t>
            </a:r>
          </a:p>
          <a:p>
            <a:pPr eaLnBrk="1" hangingPunct="1">
              <a:spcBef>
                <a:spcPct val="50000"/>
              </a:spcBef>
            </a:pPr>
            <a:r>
              <a:rPr lang="zh-CN" altLang="en-US" sz="3200" b="1" dirty="0"/>
              <a:t>莫使有尘埃。</a:t>
            </a:r>
          </a:p>
        </p:txBody>
      </p:sp>
    </p:spTree>
    <p:extLst>
      <p:ext uri="{BB962C8B-B14F-4D97-AF65-F5344CB8AC3E}">
        <p14:creationId xmlns:p14="http://schemas.microsoft.com/office/powerpoint/2010/main" val="3305578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wipe(down)">
                                      <p:cBhvr>
                                        <p:cTn id="7" dur="580">
                                          <p:stCondLst>
                                            <p:cond delay="0"/>
                                          </p:stCondLst>
                                        </p:cTn>
                                        <p:tgtEl>
                                          <p:spTgt spid="33797"/>
                                        </p:tgtEl>
                                      </p:cBhvr>
                                    </p:animEffect>
                                    <p:anim calcmode="lin" valueType="num">
                                      <p:cBhvr>
                                        <p:cTn id="8" dur="1822" tmFilter="0,0; 0.14,0.36; 0.43,0.73; 0.71,0.91; 1.0,1.0">
                                          <p:stCondLst>
                                            <p:cond delay="0"/>
                                          </p:stCondLst>
                                        </p:cTn>
                                        <p:tgtEl>
                                          <p:spTgt spid="3379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379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379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379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3797"/>
                                        </p:tgtEl>
                                        <p:attrNameLst>
                                          <p:attrName>ppt_y</p:attrName>
                                        </p:attrNameLst>
                                      </p:cBhvr>
                                      <p:tavLst>
                                        <p:tav tm="0" fmla="#ppt_y-sin(pi*$)/81">
                                          <p:val>
                                            <p:fltVal val="0"/>
                                          </p:val>
                                        </p:tav>
                                        <p:tav tm="100000">
                                          <p:val>
                                            <p:fltVal val="1"/>
                                          </p:val>
                                        </p:tav>
                                      </p:tavLst>
                                    </p:anim>
                                    <p:animScale>
                                      <p:cBhvr>
                                        <p:cTn id="13" dur="26">
                                          <p:stCondLst>
                                            <p:cond delay="650"/>
                                          </p:stCondLst>
                                        </p:cTn>
                                        <p:tgtEl>
                                          <p:spTgt spid="33797"/>
                                        </p:tgtEl>
                                      </p:cBhvr>
                                      <p:to x="100000" y="60000"/>
                                    </p:animScale>
                                    <p:animScale>
                                      <p:cBhvr>
                                        <p:cTn id="14" dur="166" decel="50000">
                                          <p:stCondLst>
                                            <p:cond delay="676"/>
                                          </p:stCondLst>
                                        </p:cTn>
                                        <p:tgtEl>
                                          <p:spTgt spid="33797"/>
                                        </p:tgtEl>
                                      </p:cBhvr>
                                      <p:to x="100000" y="100000"/>
                                    </p:animScale>
                                    <p:animScale>
                                      <p:cBhvr>
                                        <p:cTn id="15" dur="26">
                                          <p:stCondLst>
                                            <p:cond delay="1312"/>
                                          </p:stCondLst>
                                        </p:cTn>
                                        <p:tgtEl>
                                          <p:spTgt spid="33797"/>
                                        </p:tgtEl>
                                      </p:cBhvr>
                                      <p:to x="100000" y="80000"/>
                                    </p:animScale>
                                    <p:animScale>
                                      <p:cBhvr>
                                        <p:cTn id="16" dur="166" decel="50000">
                                          <p:stCondLst>
                                            <p:cond delay="1338"/>
                                          </p:stCondLst>
                                        </p:cTn>
                                        <p:tgtEl>
                                          <p:spTgt spid="33797"/>
                                        </p:tgtEl>
                                      </p:cBhvr>
                                      <p:to x="100000" y="100000"/>
                                    </p:animScale>
                                    <p:animScale>
                                      <p:cBhvr>
                                        <p:cTn id="17" dur="26">
                                          <p:stCondLst>
                                            <p:cond delay="1642"/>
                                          </p:stCondLst>
                                        </p:cTn>
                                        <p:tgtEl>
                                          <p:spTgt spid="33797"/>
                                        </p:tgtEl>
                                      </p:cBhvr>
                                      <p:to x="100000" y="90000"/>
                                    </p:animScale>
                                    <p:animScale>
                                      <p:cBhvr>
                                        <p:cTn id="18" dur="166" decel="50000">
                                          <p:stCondLst>
                                            <p:cond delay="1668"/>
                                          </p:stCondLst>
                                        </p:cTn>
                                        <p:tgtEl>
                                          <p:spTgt spid="33797"/>
                                        </p:tgtEl>
                                      </p:cBhvr>
                                      <p:to x="100000" y="100000"/>
                                    </p:animScale>
                                    <p:animScale>
                                      <p:cBhvr>
                                        <p:cTn id="19" dur="26">
                                          <p:stCondLst>
                                            <p:cond delay="1808"/>
                                          </p:stCondLst>
                                        </p:cTn>
                                        <p:tgtEl>
                                          <p:spTgt spid="33797"/>
                                        </p:tgtEl>
                                      </p:cBhvr>
                                      <p:to x="100000" y="95000"/>
                                    </p:animScale>
                                    <p:animScale>
                                      <p:cBhvr>
                                        <p:cTn id="20" dur="166" decel="50000">
                                          <p:stCondLst>
                                            <p:cond delay="1834"/>
                                          </p:stCondLst>
                                        </p:cTn>
                                        <p:tgtEl>
                                          <p:spTgt spid="33797"/>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3795">
                                            <p:txEl>
                                              <p:pRg st="0" end="0"/>
                                            </p:txEl>
                                          </p:spTgt>
                                        </p:tgtEl>
                                        <p:attrNameLst>
                                          <p:attrName>style.visibility</p:attrName>
                                        </p:attrNameLst>
                                      </p:cBhvr>
                                      <p:to>
                                        <p:strVal val="visible"/>
                                      </p:to>
                                    </p:set>
                                    <p:animEffect transition="in" filter="wipe(down)">
                                      <p:cBhvr>
                                        <p:cTn id="25" dur="580">
                                          <p:stCondLst>
                                            <p:cond delay="0"/>
                                          </p:stCondLst>
                                        </p:cTn>
                                        <p:tgtEl>
                                          <p:spTgt spid="33795">
                                            <p:txEl>
                                              <p:pRg st="0" end="0"/>
                                            </p:txEl>
                                          </p:spTgt>
                                        </p:tgtEl>
                                      </p:cBhvr>
                                    </p:animEffect>
                                    <p:anim calcmode="lin" valueType="num">
                                      <p:cBhvr>
                                        <p:cTn id="26" dur="1822" tmFilter="0,0; 0.14,0.36; 0.43,0.73; 0.71,0.91; 1.0,1.0">
                                          <p:stCondLst>
                                            <p:cond delay="0"/>
                                          </p:stCondLst>
                                        </p:cTn>
                                        <p:tgtEl>
                                          <p:spTgt spid="33795">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3795">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3795">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3795">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3795">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3795">
                                            <p:txEl>
                                              <p:pRg st="0" end="0"/>
                                            </p:txEl>
                                          </p:spTgt>
                                        </p:tgtEl>
                                      </p:cBhvr>
                                      <p:to x="100000" y="60000"/>
                                    </p:animScale>
                                    <p:animScale>
                                      <p:cBhvr>
                                        <p:cTn id="32" dur="166" decel="50000">
                                          <p:stCondLst>
                                            <p:cond delay="676"/>
                                          </p:stCondLst>
                                        </p:cTn>
                                        <p:tgtEl>
                                          <p:spTgt spid="33795">
                                            <p:txEl>
                                              <p:pRg st="0" end="0"/>
                                            </p:txEl>
                                          </p:spTgt>
                                        </p:tgtEl>
                                      </p:cBhvr>
                                      <p:to x="100000" y="100000"/>
                                    </p:animScale>
                                    <p:animScale>
                                      <p:cBhvr>
                                        <p:cTn id="33" dur="26">
                                          <p:stCondLst>
                                            <p:cond delay="1312"/>
                                          </p:stCondLst>
                                        </p:cTn>
                                        <p:tgtEl>
                                          <p:spTgt spid="33795">
                                            <p:txEl>
                                              <p:pRg st="0" end="0"/>
                                            </p:txEl>
                                          </p:spTgt>
                                        </p:tgtEl>
                                      </p:cBhvr>
                                      <p:to x="100000" y="80000"/>
                                    </p:animScale>
                                    <p:animScale>
                                      <p:cBhvr>
                                        <p:cTn id="34" dur="166" decel="50000">
                                          <p:stCondLst>
                                            <p:cond delay="1338"/>
                                          </p:stCondLst>
                                        </p:cTn>
                                        <p:tgtEl>
                                          <p:spTgt spid="33795">
                                            <p:txEl>
                                              <p:pRg st="0" end="0"/>
                                            </p:txEl>
                                          </p:spTgt>
                                        </p:tgtEl>
                                      </p:cBhvr>
                                      <p:to x="100000" y="100000"/>
                                    </p:animScale>
                                    <p:animScale>
                                      <p:cBhvr>
                                        <p:cTn id="35" dur="26">
                                          <p:stCondLst>
                                            <p:cond delay="1642"/>
                                          </p:stCondLst>
                                        </p:cTn>
                                        <p:tgtEl>
                                          <p:spTgt spid="33795">
                                            <p:txEl>
                                              <p:pRg st="0" end="0"/>
                                            </p:txEl>
                                          </p:spTgt>
                                        </p:tgtEl>
                                      </p:cBhvr>
                                      <p:to x="100000" y="90000"/>
                                    </p:animScale>
                                    <p:animScale>
                                      <p:cBhvr>
                                        <p:cTn id="36" dur="166" decel="50000">
                                          <p:stCondLst>
                                            <p:cond delay="1668"/>
                                          </p:stCondLst>
                                        </p:cTn>
                                        <p:tgtEl>
                                          <p:spTgt spid="33795">
                                            <p:txEl>
                                              <p:pRg st="0" end="0"/>
                                            </p:txEl>
                                          </p:spTgt>
                                        </p:tgtEl>
                                      </p:cBhvr>
                                      <p:to x="100000" y="100000"/>
                                    </p:animScale>
                                    <p:animScale>
                                      <p:cBhvr>
                                        <p:cTn id="37" dur="26">
                                          <p:stCondLst>
                                            <p:cond delay="1808"/>
                                          </p:stCondLst>
                                        </p:cTn>
                                        <p:tgtEl>
                                          <p:spTgt spid="33795">
                                            <p:txEl>
                                              <p:pRg st="0" end="0"/>
                                            </p:txEl>
                                          </p:spTgt>
                                        </p:tgtEl>
                                      </p:cBhvr>
                                      <p:to x="100000" y="95000"/>
                                    </p:animScale>
                                    <p:animScale>
                                      <p:cBhvr>
                                        <p:cTn id="38" dur="166" decel="50000">
                                          <p:stCondLst>
                                            <p:cond delay="1834"/>
                                          </p:stCondLst>
                                        </p:cTn>
                                        <p:tgtEl>
                                          <p:spTgt spid="33795">
                                            <p:txEl>
                                              <p:pRg st="0" end="0"/>
                                            </p:tx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3795">
                                            <p:txEl>
                                              <p:pRg st="1" end="1"/>
                                            </p:txEl>
                                          </p:spTgt>
                                        </p:tgtEl>
                                        <p:attrNameLst>
                                          <p:attrName>style.visibility</p:attrName>
                                        </p:attrNameLst>
                                      </p:cBhvr>
                                      <p:to>
                                        <p:strVal val="visible"/>
                                      </p:to>
                                    </p:set>
                                    <p:animEffect transition="in" filter="wipe(down)">
                                      <p:cBhvr>
                                        <p:cTn id="41" dur="580">
                                          <p:stCondLst>
                                            <p:cond delay="0"/>
                                          </p:stCondLst>
                                        </p:cTn>
                                        <p:tgtEl>
                                          <p:spTgt spid="33795">
                                            <p:txEl>
                                              <p:pRg st="1" end="1"/>
                                            </p:txEl>
                                          </p:spTgt>
                                        </p:tgtEl>
                                      </p:cBhvr>
                                    </p:animEffect>
                                    <p:anim calcmode="lin" valueType="num">
                                      <p:cBhvr>
                                        <p:cTn id="42" dur="1822" tmFilter="0,0; 0.14,0.36; 0.43,0.73; 0.71,0.91; 1.0,1.0">
                                          <p:stCondLst>
                                            <p:cond delay="0"/>
                                          </p:stCondLst>
                                        </p:cTn>
                                        <p:tgtEl>
                                          <p:spTgt spid="33795">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3795">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3795">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3795">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3795">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3795">
                                            <p:txEl>
                                              <p:pRg st="1" end="1"/>
                                            </p:txEl>
                                          </p:spTgt>
                                        </p:tgtEl>
                                      </p:cBhvr>
                                      <p:to x="100000" y="60000"/>
                                    </p:animScale>
                                    <p:animScale>
                                      <p:cBhvr>
                                        <p:cTn id="48" dur="166" decel="50000">
                                          <p:stCondLst>
                                            <p:cond delay="676"/>
                                          </p:stCondLst>
                                        </p:cTn>
                                        <p:tgtEl>
                                          <p:spTgt spid="33795">
                                            <p:txEl>
                                              <p:pRg st="1" end="1"/>
                                            </p:txEl>
                                          </p:spTgt>
                                        </p:tgtEl>
                                      </p:cBhvr>
                                      <p:to x="100000" y="100000"/>
                                    </p:animScale>
                                    <p:animScale>
                                      <p:cBhvr>
                                        <p:cTn id="49" dur="26">
                                          <p:stCondLst>
                                            <p:cond delay="1312"/>
                                          </p:stCondLst>
                                        </p:cTn>
                                        <p:tgtEl>
                                          <p:spTgt spid="33795">
                                            <p:txEl>
                                              <p:pRg st="1" end="1"/>
                                            </p:txEl>
                                          </p:spTgt>
                                        </p:tgtEl>
                                      </p:cBhvr>
                                      <p:to x="100000" y="80000"/>
                                    </p:animScale>
                                    <p:animScale>
                                      <p:cBhvr>
                                        <p:cTn id="50" dur="166" decel="50000">
                                          <p:stCondLst>
                                            <p:cond delay="1338"/>
                                          </p:stCondLst>
                                        </p:cTn>
                                        <p:tgtEl>
                                          <p:spTgt spid="33795">
                                            <p:txEl>
                                              <p:pRg st="1" end="1"/>
                                            </p:txEl>
                                          </p:spTgt>
                                        </p:tgtEl>
                                      </p:cBhvr>
                                      <p:to x="100000" y="100000"/>
                                    </p:animScale>
                                    <p:animScale>
                                      <p:cBhvr>
                                        <p:cTn id="51" dur="26">
                                          <p:stCondLst>
                                            <p:cond delay="1642"/>
                                          </p:stCondLst>
                                        </p:cTn>
                                        <p:tgtEl>
                                          <p:spTgt spid="33795">
                                            <p:txEl>
                                              <p:pRg st="1" end="1"/>
                                            </p:txEl>
                                          </p:spTgt>
                                        </p:tgtEl>
                                      </p:cBhvr>
                                      <p:to x="100000" y="90000"/>
                                    </p:animScale>
                                    <p:animScale>
                                      <p:cBhvr>
                                        <p:cTn id="52" dur="166" decel="50000">
                                          <p:stCondLst>
                                            <p:cond delay="1668"/>
                                          </p:stCondLst>
                                        </p:cTn>
                                        <p:tgtEl>
                                          <p:spTgt spid="33795">
                                            <p:txEl>
                                              <p:pRg st="1" end="1"/>
                                            </p:txEl>
                                          </p:spTgt>
                                        </p:tgtEl>
                                      </p:cBhvr>
                                      <p:to x="100000" y="100000"/>
                                    </p:animScale>
                                    <p:animScale>
                                      <p:cBhvr>
                                        <p:cTn id="53" dur="26">
                                          <p:stCondLst>
                                            <p:cond delay="1808"/>
                                          </p:stCondLst>
                                        </p:cTn>
                                        <p:tgtEl>
                                          <p:spTgt spid="33795">
                                            <p:txEl>
                                              <p:pRg st="1" end="1"/>
                                            </p:txEl>
                                          </p:spTgt>
                                        </p:tgtEl>
                                      </p:cBhvr>
                                      <p:to x="100000" y="95000"/>
                                    </p:animScale>
                                    <p:animScale>
                                      <p:cBhvr>
                                        <p:cTn id="54" dur="166" decel="50000">
                                          <p:stCondLst>
                                            <p:cond delay="1834"/>
                                          </p:stCondLst>
                                        </p:cTn>
                                        <p:tgtEl>
                                          <p:spTgt spid="33795">
                                            <p:txEl>
                                              <p:pRg st="1" end="1"/>
                                            </p:txEl>
                                          </p:spTgt>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33795">
                                            <p:txEl>
                                              <p:pRg st="2" end="2"/>
                                            </p:txEl>
                                          </p:spTgt>
                                        </p:tgtEl>
                                        <p:attrNameLst>
                                          <p:attrName>style.visibility</p:attrName>
                                        </p:attrNameLst>
                                      </p:cBhvr>
                                      <p:to>
                                        <p:strVal val="visible"/>
                                      </p:to>
                                    </p:set>
                                    <p:animEffect transition="in" filter="wipe(down)">
                                      <p:cBhvr>
                                        <p:cTn id="57" dur="580">
                                          <p:stCondLst>
                                            <p:cond delay="0"/>
                                          </p:stCondLst>
                                        </p:cTn>
                                        <p:tgtEl>
                                          <p:spTgt spid="33795">
                                            <p:txEl>
                                              <p:pRg st="2" end="2"/>
                                            </p:txEl>
                                          </p:spTgt>
                                        </p:tgtEl>
                                      </p:cBhvr>
                                    </p:animEffect>
                                    <p:anim calcmode="lin" valueType="num">
                                      <p:cBhvr>
                                        <p:cTn id="58" dur="1822" tmFilter="0,0; 0.14,0.36; 0.43,0.73; 0.71,0.91; 1.0,1.0">
                                          <p:stCondLst>
                                            <p:cond delay="0"/>
                                          </p:stCondLst>
                                        </p:cTn>
                                        <p:tgtEl>
                                          <p:spTgt spid="33795">
                                            <p:txEl>
                                              <p:pRg st="2" end="2"/>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3795">
                                            <p:txEl>
                                              <p:pRg st="2" end="2"/>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3795">
                                            <p:txEl>
                                              <p:pRg st="2" end="2"/>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3795">
                                            <p:txEl>
                                              <p:pRg st="2" end="2"/>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3795">
                                            <p:txEl>
                                              <p:pRg st="2" end="2"/>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33795">
                                            <p:txEl>
                                              <p:pRg st="2" end="2"/>
                                            </p:txEl>
                                          </p:spTgt>
                                        </p:tgtEl>
                                      </p:cBhvr>
                                      <p:to x="100000" y="60000"/>
                                    </p:animScale>
                                    <p:animScale>
                                      <p:cBhvr>
                                        <p:cTn id="64" dur="166" decel="50000">
                                          <p:stCondLst>
                                            <p:cond delay="676"/>
                                          </p:stCondLst>
                                        </p:cTn>
                                        <p:tgtEl>
                                          <p:spTgt spid="33795">
                                            <p:txEl>
                                              <p:pRg st="2" end="2"/>
                                            </p:txEl>
                                          </p:spTgt>
                                        </p:tgtEl>
                                      </p:cBhvr>
                                      <p:to x="100000" y="100000"/>
                                    </p:animScale>
                                    <p:animScale>
                                      <p:cBhvr>
                                        <p:cTn id="65" dur="26">
                                          <p:stCondLst>
                                            <p:cond delay="1312"/>
                                          </p:stCondLst>
                                        </p:cTn>
                                        <p:tgtEl>
                                          <p:spTgt spid="33795">
                                            <p:txEl>
                                              <p:pRg st="2" end="2"/>
                                            </p:txEl>
                                          </p:spTgt>
                                        </p:tgtEl>
                                      </p:cBhvr>
                                      <p:to x="100000" y="80000"/>
                                    </p:animScale>
                                    <p:animScale>
                                      <p:cBhvr>
                                        <p:cTn id="66" dur="166" decel="50000">
                                          <p:stCondLst>
                                            <p:cond delay="1338"/>
                                          </p:stCondLst>
                                        </p:cTn>
                                        <p:tgtEl>
                                          <p:spTgt spid="33795">
                                            <p:txEl>
                                              <p:pRg st="2" end="2"/>
                                            </p:txEl>
                                          </p:spTgt>
                                        </p:tgtEl>
                                      </p:cBhvr>
                                      <p:to x="100000" y="100000"/>
                                    </p:animScale>
                                    <p:animScale>
                                      <p:cBhvr>
                                        <p:cTn id="67" dur="26">
                                          <p:stCondLst>
                                            <p:cond delay="1642"/>
                                          </p:stCondLst>
                                        </p:cTn>
                                        <p:tgtEl>
                                          <p:spTgt spid="33795">
                                            <p:txEl>
                                              <p:pRg st="2" end="2"/>
                                            </p:txEl>
                                          </p:spTgt>
                                        </p:tgtEl>
                                      </p:cBhvr>
                                      <p:to x="100000" y="90000"/>
                                    </p:animScale>
                                    <p:animScale>
                                      <p:cBhvr>
                                        <p:cTn id="68" dur="166" decel="50000">
                                          <p:stCondLst>
                                            <p:cond delay="1668"/>
                                          </p:stCondLst>
                                        </p:cTn>
                                        <p:tgtEl>
                                          <p:spTgt spid="33795">
                                            <p:txEl>
                                              <p:pRg st="2" end="2"/>
                                            </p:txEl>
                                          </p:spTgt>
                                        </p:tgtEl>
                                      </p:cBhvr>
                                      <p:to x="100000" y="100000"/>
                                    </p:animScale>
                                    <p:animScale>
                                      <p:cBhvr>
                                        <p:cTn id="69" dur="26">
                                          <p:stCondLst>
                                            <p:cond delay="1808"/>
                                          </p:stCondLst>
                                        </p:cTn>
                                        <p:tgtEl>
                                          <p:spTgt spid="33795">
                                            <p:txEl>
                                              <p:pRg st="2" end="2"/>
                                            </p:txEl>
                                          </p:spTgt>
                                        </p:tgtEl>
                                      </p:cBhvr>
                                      <p:to x="100000" y="95000"/>
                                    </p:animScale>
                                    <p:animScale>
                                      <p:cBhvr>
                                        <p:cTn id="70" dur="166" decel="50000">
                                          <p:stCondLst>
                                            <p:cond delay="1834"/>
                                          </p:stCondLst>
                                        </p:cTn>
                                        <p:tgtEl>
                                          <p:spTgt spid="33795">
                                            <p:txEl>
                                              <p:pRg st="2" end="2"/>
                                            </p:txEl>
                                          </p:spTgt>
                                        </p:tgtEl>
                                      </p:cBhvr>
                                      <p:to x="100000" y="100000"/>
                                    </p:animScale>
                                  </p:childTnLst>
                                </p:cTn>
                              </p:par>
                              <p:par>
                                <p:cTn id="71" presetID="26" presetClass="entr" presetSubtype="0" fill="hold" grpId="0" nodeType="withEffect">
                                  <p:stCondLst>
                                    <p:cond delay="0"/>
                                  </p:stCondLst>
                                  <p:childTnLst>
                                    <p:set>
                                      <p:cBhvr>
                                        <p:cTn id="72" dur="1" fill="hold">
                                          <p:stCondLst>
                                            <p:cond delay="0"/>
                                          </p:stCondLst>
                                        </p:cTn>
                                        <p:tgtEl>
                                          <p:spTgt spid="33795">
                                            <p:txEl>
                                              <p:pRg st="3" end="3"/>
                                            </p:txEl>
                                          </p:spTgt>
                                        </p:tgtEl>
                                        <p:attrNameLst>
                                          <p:attrName>style.visibility</p:attrName>
                                        </p:attrNameLst>
                                      </p:cBhvr>
                                      <p:to>
                                        <p:strVal val="visible"/>
                                      </p:to>
                                    </p:set>
                                    <p:animEffect transition="in" filter="wipe(down)">
                                      <p:cBhvr>
                                        <p:cTn id="73" dur="580">
                                          <p:stCondLst>
                                            <p:cond delay="0"/>
                                          </p:stCondLst>
                                        </p:cTn>
                                        <p:tgtEl>
                                          <p:spTgt spid="33795">
                                            <p:txEl>
                                              <p:pRg st="3" end="3"/>
                                            </p:txEl>
                                          </p:spTgt>
                                        </p:tgtEl>
                                      </p:cBhvr>
                                    </p:animEffect>
                                    <p:anim calcmode="lin" valueType="num">
                                      <p:cBhvr>
                                        <p:cTn id="74" dur="1822" tmFilter="0,0; 0.14,0.36; 0.43,0.73; 0.71,0.91; 1.0,1.0">
                                          <p:stCondLst>
                                            <p:cond delay="0"/>
                                          </p:stCondLst>
                                        </p:cTn>
                                        <p:tgtEl>
                                          <p:spTgt spid="33795">
                                            <p:txEl>
                                              <p:pRg st="3" end="3"/>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3795">
                                            <p:txEl>
                                              <p:pRg st="3" end="3"/>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3795">
                                            <p:txEl>
                                              <p:pRg st="3" end="3"/>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3795">
                                            <p:txEl>
                                              <p:pRg st="3" end="3"/>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3795">
                                            <p:txEl>
                                              <p:pRg st="3" end="3"/>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33795">
                                            <p:txEl>
                                              <p:pRg st="3" end="3"/>
                                            </p:txEl>
                                          </p:spTgt>
                                        </p:tgtEl>
                                      </p:cBhvr>
                                      <p:to x="100000" y="60000"/>
                                    </p:animScale>
                                    <p:animScale>
                                      <p:cBhvr>
                                        <p:cTn id="80" dur="166" decel="50000">
                                          <p:stCondLst>
                                            <p:cond delay="676"/>
                                          </p:stCondLst>
                                        </p:cTn>
                                        <p:tgtEl>
                                          <p:spTgt spid="33795">
                                            <p:txEl>
                                              <p:pRg st="3" end="3"/>
                                            </p:txEl>
                                          </p:spTgt>
                                        </p:tgtEl>
                                      </p:cBhvr>
                                      <p:to x="100000" y="100000"/>
                                    </p:animScale>
                                    <p:animScale>
                                      <p:cBhvr>
                                        <p:cTn id="81" dur="26">
                                          <p:stCondLst>
                                            <p:cond delay="1312"/>
                                          </p:stCondLst>
                                        </p:cTn>
                                        <p:tgtEl>
                                          <p:spTgt spid="33795">
                                            <p:txEl>
                                              <p:pRg st="3" end="3"/>
                                            </p:txEl>
                                          </p:spTgt>
                                        </p:tgtEl>
                                      </p:cBhvr>
                                      <p:to x="100000" y="80000"/>
                                    </p:animScale>
                                    <p:animScale>
                                      <p:cBhvr>
                                        <p:cTn id="82" dur="166" decel="50000">
                                          <p:stCondLst>
                                            <p:cond delay="1338"/>
                                          </p:stCondLst>
                                        </p:cTn>
                                        <p:tgtEl>
                                          <p:spTgt spid="33795">
                                            <p:txEl>
                                              <p:pRg st="3" end="3"/>
                                            </p:txEl>
                                          </p:spTgt>
                                        </p:tgtEl>
                                      </p:cBhvr>
                                      <p:to x="100000" y="100000"/>
                                    </p:animScale>
                                    <p:animScale>
                                      <p:cBhvr>
                                        <p:cTn id="83" dur="26">
                                          <p:stCondLst>
                                            <p:cond delay="1642"/>
                                          </p:stCondLst>
                                        </p:cTn>
                                        <p:tgtEl>
                                          <p:spTgt spid="33795">
                                            <p:txEl>
                                              <p:pRg st="3" end="3"/>
                                            </p:txEl>
                                          </p:spTgt>
                                        </p:tgtEl>
                                      </p:cBhvr>
                                      <p:to x="100000" y="90000"/>
                                    </p:animScale>
                                    <p:animScale>
                                      <p:cBhvr>
                                        <p:cTn id="84" dur="166" decel="50000">
                                          <p:stCondLst>
                                            <p:cond delay="1668"/>
                                          </p:stCondLst>
                                        </p:cTn>
                                        <p:tgtEl>
                                          <p:spTgt spid="33795">
                                            <p:txEl>
                                              <p:pRg st="3" end="3"/>
                                            </p:txEl>
                                          </p:spTgt>
                                        </p:tgtEl>
                                      </p:cBhvr>
                                      <p:to x="100000" y="100000"/>
                                    </p:animScale>
                                    <p:animScale>
                                      <p:cBhvr>
                                        <p:cTn id="85" dur="26">
                                          <p:stCondLst>
                                            <p:cond delay="1808"/>
                                          </p:stCondLst>
                                        </p:cTn>
                                        <p:tgtEl>
                                          <p:spTgt spid="33795">
                                            <p:txEl>
                                              <p:pRg st="3" end="3"/>
                                            </p:txEl>
                                          </p:spTgt>
                                        </p:tgtEl>
                                      </p:cBhvr>
                                      <p:to x="100000" y="95000"/>
                                    </p:animScale>
                                    <p:animScale>
                                      <p:cBhvr>
                                        <p:cTn id="86" dur="166" decel="50000">
                                          <p:stCondLst>
                                            <p:cond delay="1834"/>
                                          </p:stCondLst>
                                        </p:cTn>
                                        <p:tgtEl>
                                          <p:spTgt spid="33795">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P spid="3379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t>
            </a:r>
            <a:r>
              <a:rPr lang="zh-CN" altLang="en-US" dirty="0"/>
              <a:t>坛经</a:t>
            </a:r>
            <a:r>
              <a:rPr lang="en-US" altLang="zh-CN" dirty="0"/>
              <a:t>》·</a:t>
            </a:r>
            <a:r>
              <a:rPr lang="zh-CN" altLang="en-US" dirty="0"/>
              <a:t>行由品的语言</a:t>
            </a:r>
            <a:r>
              <a:rPr lang="zh-CN" altLang="en-US" dirty="0" smtClean="0"/>
              <a:t>特点</a:t>
            </a:r>
            <a:endParaRPr lang="zh-CN" altLang="en-US" dirty="0"/>
          </a:p>
        </p:txBody>
      </p:sp>
      <p:sp>
        <p:nvSpPr>
          <p:cNvPr id="3" name="内容占位符 2"/>
          <p:cNvSpPr>
            <a:spLocks noGrp="1"/>
          </p:cNvSpPr>
          <p:nvPr>
            <p:ph idx="1"/>
          </p:nvPr>
        </p:nvSpPr>
        <p:spPr/>
        <p:txBody>
          <a:bodyPr/>
          <a:lstStyle/>
          <a:p>
            <a:r>
              <a:rPr lang="zh-CN" altLang="en-US" dirty="0" smtClean="0"/>
              <a:t>一</a:t>
            </a:r>
            <a:r>
              <a:rPr lang="zh-CN" altLang="en-US" dirty="0"/>
              <a:t>是语言质朴简洁，不尚浮华。多用当时的口语，夹杂文言成分形成一种雅俗之间的风格，因为禅宗讲究“以心传心”“不立文字”，因此不在遣词造句上下功夫。</a:t>
            </a:r>
          </a:p>
          <a:p>
            <a:r>
              <a:rPr lang="zh-CN" altLang="en-US" dirty="0"/>
              <a:t>二是善于运用比喻，非常形象。</a:t>
            </a:r>
          </a:p>
          <a:p>
            <a:pPr marL="82296" indent="0">
              <a:buNone/>
            </a:pPr>
            <a:endParaRPr lang="zh-CN" altLang="en-US" dirty="0"/>
          </a:p>
        </p:txBody>
      </p:sp>
    </p:spTree>
    <p:extLst>
      <p:ext uri="{BB962C8B-B14F-4D97-AF65-F5344CB8AC3E}">
        <p14:creationId xmlns:p14="http://schemas.microsoft.com/office/powerpoint/2010/main" val="605668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normAutofit/>
          </a:bodyPr>
          <a:lstStyle/>
          <a:p>
            <a:pPr marL="82296" indent="0" algn="ctr">
              <a:buNone/>
            </a:pPr>
            <a:endParaRPr lang="en-US" altLang="zh-CN" sz="6600" dirty="0" smtClean="0"/>
          </a:p>
          <a:p>
            <a:pPr marL="82296" indent="0" algn="ctr">
              <a:buNone/>
            </a:pPr>
            <a:r>
              <a:rPr lang="zh-CN" altLang="en-US" sz="7200" dirty="0" smtClean="0"/>
              <a:t>知新</a:t>
            </a:r>
            <a:endParaRPr lang="zh-CN" altLang="en-US" sz="7200" dirty="0"/>
          </a:p>
        </p:txBody>
      </p:sp>
    </p:spTree>
    <p:extLst>
      <p:ext uri="{BB962C8B-B14F-4D97-AF65-F5344CB8AC3E}">
        <p14:creationId xmlns:p14="http://schemas.microsoft.com/office/powerpoint/2010/main" val="3415621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normAutofit fontScale="92500" lnSpcReduction="10000"/>
          </a:bodyPr>
          <a:lstStyle/>
          <a:p>
            <a:r>
              <a:rPr lang="zh-CN" altLang="zh-CN" dirty="0"/>
              <a:t>毛泽东曾高度评价《坛经》：“慧能主张佛性人人皆有，创顿悟成佛说，一方面使繁琐的佛教简易化；一方面使印度传入的佛教中国化。因此，他被视为禅宗的真正创始人，亦是真正的中国佛教的始祖。</a:t>
            </a:r>
            <a:r>
              <a:rPr lang="en-US" altLang="zh-CN" dirty="0" smtClean="0"/>
              <a:t>”</a:t>
            </a:r>
          </a:p>
          <a:p>
            <a:endParaRPr lang="en-US" altLang="zh-CN" dirty="0"/>
          </a:p>
          <a:p>
            <a:r>
              <a:rPr lang="zh-CN" altLang="zh-CN" dirty="0" smtClean="0"/>
              <a:t>陈寅恪</a:t>
            </a:r>
            <a:r>
              <a:rPr lang="zh-CN" altLang="zh-CN" dirty="0"/>
              <a:t>亦称赞六祖：“特提出直指人心、见性成佛之旨，一扫僧徒繁琐章句之学，摧陷廓清，发聋振聩，固我国佛教史上一大事也！</a:t>
            </a:r>
            <a:r>
              <a:rPr lang="zh-CN" altLang="zh-CN" dirty="0" smtClean="0"/>
              <a:t>” </a:t>
            </a:r>
            <a:r>
              <a:rPr lang="en-US" altLang="zh-CN" dirty="0"/>
              <a:t> </a:t>
            </a:r>
            <a:endParaRPr lang="zh-CN" altLang="zh-CN" dirty="0"/>
          </a:p>
          <a:p>
            <a:endParaRPr lang="zh-CN" altLang="en-US" dirty="0"/>
          </a:p>
        </p:txBody>
      </p:sp>
    </p:spTree>
    <p:extLst>
      <p:ext uri="{BB962C8B-B14F-4D97-AF65-F5344CB8AC3E}">
        <p14:creationId xmlns:p14="http://schemas.microsoft.com/office/powerpoint/2010/main" val="1506490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403648" y="764704"/>
            <a:ext cx="7498080" cy="5221560"/>
          </a:xfrm>
        </p:spPr>
        <p:txBody>
          <a:bodyPr>
            <a:normAutofit fontScale="85000" lnSpcReduction="10000"/>
          </a:bodyPr>
          <a:lstStyle/>
          <a:p>
            <a:r>
              <a:rPr lang="zh-CN" altLang="zh-CN" dirty="0"/>
              <a:t>太虚法师在《禅宗六祖与国民党总理》如此评价了六祖惠能法师</a:t>
            </a:r>
            <a:r>
              <a:rPr lang="zh-CN" altLang="zh-CN" dirty="0" smtClean="0"/>
              <a:t>：</a:t>
            </a:r>
            <a:endParaRPr lang="en-US" altLang="zh-CN" dirty="0" smtClean="0"/>
          </a:p>
          <a:p>
            <a:r>
              <a:rPr lang="en-US" altLang="zh-CN" dirty="0" smtClean="0"/>
              <a:t>“</a:t>
            </a:r>
            <a:r>
              <a:rPr lang="zh-CN" altLang="zh-CN" dirty="0"/>
              <a:t>自有六祖，则中国一切从梵文译来的经典，向来在文字或思想上有隔膜的，不能体贴消化的，都可以融会贯通</a:t>
            </a:r>
            <a:r>
              <a:rPr lang="zh-CN" altLang="zh-CN" dirty="0" smtClean="0"/>
              <a:t>；</a:t>
            </a:r>
            <a:endParaRPr lang="en-US" altLang="zh-CN" dirty="0" smtClean="0"/>
          </a:p>
          <a:p>
            <a:r>
              <a:rPr lang="zh-CN" altLang="zh-CN" dirty="0" smtClean="0"/>
              <a:t>从此</a:t>
            </a:r>
            <a:r>
              <a:rPr lang="zh-CN" altLang="zh-CN" dirty="0"/>
              <a:t>、佛法与中国人底心理不发生丝毫的障隔，深深地契合和相应，流演于后世，没有文字语言上的障碍，也没有心理思想上的隔膜</a:t>
            </a:r>
            <a:r>
              <a:rPr lang="zh-CN" altLang="zh-CN" dirty="0" smtClean="0"/>
              <a:t>。</a:t>
            </a:r>
            <a:endParaRPr lang="en-US" altLang="zh-CN" dirty="0" smtClean="0"/>
          </a:p>
          <a:p>
            <a:r>
              <a:rPr lang="zh-CN" altLang="zh-CN" dirty="0" smtClean="0"/>
              <a:t>故</a:t>
            </a:r>
            <a:r>
              <a:rPr lang="zh-CN" altLang="zh-CN" dirty="0"/>
              <a:t>由六祖，才把佛教的真髓深深地打入中国人的心坎中</a:t>
            </a:r>
            <a:r>
              <a:rPr lang="zh-CN" altLang="zh-CN" dirty="0" smtClean="0"/>
              <a:t>。</a:t>
            </a:r>
            <a:endParaRPr lang="en-US" altLang="zh-CN" dirty="0" smtClean="0"/>
          </a:p>
          <a:p>
            <a:r>
              <a:rPr lang="zh-CN" altLang="zh-CN" dirty="0" smtClean="0"/>
              <a:t>不仅</a:t>
            </a:r>
            <a:r>
              <a:rPr lang="zh-CN" altLang="zh-CN" dirty="0"/>
              <a:t>于佛教的功绩是如此，即隋、唐以来的中国文化，亦莫不受他那种彻悟思想的影响。故六祖实为中国隋唐以后最伟大的人物。</a:t>
            </a:r>
            <a:r>
              <a:rPr lang="en-US" altLang="zh-CN" dirty="0"/>
              <a:t>”</a:t>
            </a:r>
            <a:endParaRPr lang="zh-CN" altLang="zh-CN" dirty="0"/>
          </a:p>
          <a:p>
            <a:endParaRPr lang="zh-CN" altLang="en-US" dirty="0"/>
          </a:p>
        </p:txBody>
      </p:sp>
    </p:spTree>
    <p:extLst>
      <p:ext uri="{BB962C8B-B14F-4D97-AF65-F5344CB8AC3E}">
        <p14:creationId xmlns:p14="http://schemas.microsoft.com/office/powerpoint/2010/main" val="4209337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ChangeArrowheads="1"/>
          </p:cNvSpPr>
          <p:nvPr/>
        </p:nvSpPr>
        <p:spPr bwMode="auto">
          <a:xfrm>
            <a:off x="1828800" y="564356"/>
            <a:ext cx="2438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4400" b="1" dirty="0" smtClean="0">
                <a:solidFill>
                  <a:schemeClr val="tx2"/>
                </a:solidFill>
                <a:latin typeface="楷体_GB2312" pitchFamily="49" charset="-122"/>
                <a:ea typeface="楷体_GB2312" pitchFamily="49" charset="-122"/>
              </a:rPr>
              <a:t>礼物</a:t>
            </a:r>
            <a:endParaRPr lang="zh-CN" altLang="en-US" sz="4400" b="1" dirty="0">
              <a:solidFill>
                <a:schemeClr val="tx2"/>
              </a:solidFill>
              <a:latin typeface="楷体_GB2312" pitchFamily="49" charset="-122"/>
              <a:ea typeface="楷体_GB2312" pitchFamily="49" charset="-122"/>
            </a:endParaRPr>
          </a:p>
        </p:txBody>
      </p:sp>
      <p:sp>
        <p:nvSpPr>
          <p:cNvPr id="4099" name="Rectangle 8"/>
          <p:cNvSpPr>
            <a:spLocks noChangeArrowheads="1"/>
          </p:cNvSpPr>
          <p:nvPr/>
        </p:nvSpPr>
        <p:spPr bwMode="auto">
          <a:xfrm>
            <a:off x="1828800" y="1484784"/>
            <a:ext cx="6781800" cy="4975225"/>
          </a:xfrm>
          <a:prstGeom prst="rect">
            <a:avLst/>
          </a:prstGeom>
          <a:solidFill>
            <a:srgbClr val="FFFF99"/>
          </a:solidFill>
          <a:ln w="9525">
            <a:solidFill>
              <a:srgbClr val="19CB3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200" b="1" dirty="0"/>
              <a:t>　    </a:t>
            </a:r>
            <a:r>
              <a:rPr lang="zh-CN" altLang="en-US" sz="3200" b="1" dirty="0">
                <a:ea typeface="楷体_GB2312" pitchFamily="49" charset="-122"/>
              </a:rPr>
              <a:t>一位禅师在旅途中，碰到一个不喜欢他的人。连续好几天，那人用尽各种方法污蔑他。</a:t>
            </a:r>
          </a:p>
          <a:p>
            <a:r>
              <a:rPr lang="zh-CN" altLang="en-US" sz="3200" b="1" dirty="0">
                <a:ea typeface="楷体_GB2312" pitchFamily="49" charset="-122"/>
              </a:rPr>
              <a:t>　　最后，禅师转身问那人：“若有人送你一份礼物，但你拒绝接受，那么这份礼物属于谁呢？”</a:t>
            </a:r>
          </a:p>
          <a:p>
            <a:r>
              <a:rPr lang="zh-CN" altLang="en-US" sz="3200" b="1" dirty="0">
                <a:ea typeface="楷体_GB2312" pitchFamily="49" charset="-122"/>
              </a:rPr>
              <a:t>　　那人回答：“属于原本送礼的那个人。”</a:t>
            </a:r>
          </a:p>
          <a:p>
            <a:r>
              <a:rPr lang="zh-CN" altLang="en-US" sz="3200" b="1" dirty="0">
                <a:ea typeface="楷体_GB2312" pitchFamily="49" charset="-122"/>
              </a:rPr>
              <a:t>　　禅师笑着说：“没错。若我不接受你的谩骂，那你就是在骂自己。”</a:t>
            </a:r>
          </a:p>
        </p:txBody>
      </p:sp>
      <p:sp>
        <p:nvSpPr>
          <p:cNvPr id="4100" name="Rectangle 9"/>
          <p:cNvSpPr>
            <a:spLocks noChangeArrowheads="1"/>
          </p:cNvSpPr>
          <p:nvPr/>
        </p:nvSpPr>
        <p:spPr bwMode="auto">
          <a:xfrm>
            <a:off x="7072086" y="3810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1" dirty="0">
                <a:solidFill>
                  <a:schemeClr val="tx2"/>
                </a:solidFill>
              </a:rPr>
              <a:t>佛理小故事</a:t>
            </a:r>
          </a:p>
        </p:txBody>
      </p:sp>
    </p:spTree>
    <p:extLst>
      <p:ext uri="{BB962C8B-B14F-4D97-AF65-F5344CB8AC3E}">
        <p14:creationId xmlns:p14="http://schemas.microsoft.com/office/powerpoint/2010/main" val="1489821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读诗悟</a:t>
            </a:r>
            <a:r>
              <a:rPr lang="zh-CN" altLang="en-US" dirty="0" smtClean="0"/>
              <a:t>禅</a:t>
            </a:r>
            <a:endParaRPr lang="zh-CN" altLang="en-US" dirty="0"/>
          </a:p>
        </p:txBody>
      </p:sp>
      <p:sp>
        <p:nvSpPr>
          <p:cNvPr id="3" name="内容占位符 2"/>
          <p:cNvSpPr>
            <a:spLocks noGrp="1"/>
          </p:cNvSpPr>
          <p:nvPr>
            <p:ph idx="1"/>
          </p:nvPr>
        </p:nvSpPr>
        <p:spPr/>
        <p:txBody>
          <a:bodyPr>
            <a:normAutofit fontScale="70000" lnSpcReduction="20000"/>
          </a:bodyPr>
          <a:lstStyle/>
          <a:p>
            <a:pPr marL="457200" indent="-457200"/>
            <a:r>
              <a:rPr lang="zh-CN" altLang="en-US" dirty="0" smtClean="0"/>
              <a:t>禅</a:t>
            </a:r>
            <a:r>
              <a:rPr lang="zh-CN" altLang="en-US" dirty="0"/>
              <a:t>意</a:t>
            </a:r>
            <a:r>
              <a:rPr lang="zh-CN" altLang="en-US" dirty="0" smtClean="0"/>
              <a:t>人生就是</a:t>
            </a:r>
            <a:r>
              <a:rPr lang="zh-CN" altLang="en-US" dirty="0"/>
              <a:t>用清净心来生活。生活中的禅者是一种什么样的精神状态呢</a:t>
            </a:r>
            <a:r>
              <a:rPr lang="zh-CN" altLang="en-US" dirty="0" smtClean="0"/>
              <a:t>？</a:t>
            </a:r>
            <a:endParaRPr lang="en-US" altLang="zh-CN" dirty="0" smtClean="0"/>
          </a:p>
          <a:p>
            <a:pPr marL="0" indent="0">
              <a:buNone/>
            </a:pPr>
            <a:endParaRPr lang="en-US" altLang="zh-CN" dirty="0" smtClean="0"/>
          </a:p>
          <a:p>
            <a:pPr marL="457200" indent="-457200"/>
            <a:r>
              <a:rPr lang="zh-CN" altLang="en-US" dirty="0" smtClean="0"/>
              <a:t>我们可以从古代</a:t>
            </a:r>
            <a:r>
              <a:rPr lang="zh-CN" altLang="en-US" dirty="0"/>
              <a:t>禅师和禅修者</a:t>
            </a:r>
            <a:r>
              <a:rPr lang="zh-CN" altLang="en-US" dirty="0" smtClean="0"/>
              <a:t>的诗</a:t>
            </a:r>
            <a:r>
              <a:rPr lang="zh-CN" altLang="en-US" dirty="0"/>
              <a:t>中体悟他们的境界</a:t>
            </a:r>
            <a:r>
              <a:rPr lang="zh-CN" altLang="en-US" dirty="0" smtClean="0"/>
              <a:t>。</a:t>
            </a:r>
            <a:endParaRPr lang="en-US" altLang="zh-CN" dirty="0"/>
          </a:p>
          <a:p>
            <a:pPr marL="0" indent="0">
              <a:buNone/>
            </a:pPr>
            <a:r>
              <a:rPr lang="zh-CN" altLang="en-US" dirty="0" smtClean="0"/>
              <a:t> </a:t>
            </a:r>
            <a:endParaRPr lang="zh-CN" altLang="en-US" dirty="0"/>
          </a:p>
          <a:p>
            <a:pPr marL="457200" indent="-457200"/>
            <a:r>
              <a:rPr lang="en-US" altLang="zh-CN" dirty="0"/>
              <a:t>    1</a:t>
            </a:r>
            <a:r>
              <a:rPr lang="zh-CN" altLang="en-US" dirty="0"/>
              <a:t>、春来草自青，秋到叶自落。（顺应自然）</a:t>
            </a:r>
          </a:p>
          <a:p>
            <a:pPr marL="457200" indent="-457200"/>
            <a:r>
              <a:rPr lang="en-US" altLang="zh-CN" dirty="0"/>
              <a:t>    2</a:t>
            </a:r>
            <a:r>
              <a:rPr lang="zh-CN" altLang="en-US" dirty="0"/>
              <a:t>、行到水穷处，坐看云起时。（从容，安详，达观）</a:t>
            </a:r>
          </a:p>
          <a:p>
            <a:pPr marL="457200" indent="-457200"/>
            <a:r>
              <a:rPr lang="en-US" altLang="zh-CN" dirty="0"/>
              <a:t>    3</a:t>
            </a:r>
            <a:r>
              <a:rPr lang="zh-CN" altLang="en-US" dirty="0"/>
              <a:t>、百花丛中过，片叶不沾身（心无挂碍，洒脱）</a:t>
            </a:r>
          </a:p>
          <a:p>
            <a:pPr marL="457200" indent="-457200"/>
            <a:r>
              <a:rPr lang="en-US" altLang="zh-CN" dirty="0"/>
              <a:t>    4</a:t>
            </a:r>
            <a:r>
              <a:rPr lang="zh-CN" altLang="en-US" dirty="0"/>
              <a:t>、千江有水千江月，万里无云万里天（心灵清明空阔、自由坦荡）</a:t>
            </a:r>
          </a:p>
          <a:p>
            <a:pPr marL="457200" indent="-457200"/>
            <a:r>
              <a:rPr lang="en-US" altLang="zh-CN" dirty="0"/>
              <a:t>    5</a:t>
            </a:r>
            <a:r>
              <a:rPr lang="zh-CN" altLang="en-US" dirty="0"/>
              <a:t>、春有百花秋有月，夏有凉风冬有雪，若无烦事在心头， 人生都是好季节。 </a:t>
            </a:r>
            <a:r>
              <a:rPr lang="en-US" altLang="zh-CN" dirty="0"/>
              <a:t>( </a:t>
            </a:r>
            <a:r>
              <a:rPr lang="zh-CN" altLang="en-US" dirty="0"/>
              <a:t>只要心无烦恼，年年是好年，日日是好日。美好和喜悦无处不在。</a:t>
            </a:r>
            <a:r>
              <a:rPr lang="en-US" altLang="zh-CN" dirty="0" smtClean="0"/>
              <a:t>)</a:t>
            </a:r>
            <a:endParaRPr lang="zh-CN" altLang="en-US" dirty="0"/>
          </a:p>
        </p:txBody>
      </p:sp>
    </p:spTree>
    <p:extLst>
      <p:ext uri="{BB962C8B-B14F-4D97-AF65-F5344CB8AC3E}">
        <p14:creationId xmlns:p14="http://schemas.microsoft.com/office/powerpoint/2010/main" val="321544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435608" y="764704"/>
            <a:ext cx="7498080" cy="5483696"/>
          </a:xfrm>
        </p:spPr>
        <p:txBody>
          <a:bodyPr>
            <a:normAutofit fontScale="92500" lnSpcReduction="10000"/>
          </a:bodyPr>
          <a:lstStyle/>
          <a:p>
            <a:pPr marL="457200" indent="-457200"/>
            <a:r>
              <a:rPr lang="zh-CN" altLang="en-US" dirty="0" smtClean="0"/>
              <a:t>禅是</a:t>
            </a:r>
            <a:r>
              <a:rPr lang="zh-CN" altLang="en-US" dirty="0"/>
              <a:t>自然、从容、</a:t>
            </a:r>
            <a:r>
              <a:rPr lang="zh-CN" altLang="en-US" dirty="0" smtClean="0"/>
              <a:t>达观、洒脱</a:t>
            </a:r>
            <a:r>
              <a:rPr lang="zh-CN" altLang="en-US" dirty="0"/>
              <a:t>、</a:t>
            </a:r>
            <a:r>
              <a:rPr lang="zh-CN" altLang="en-US" dirty="0" smtClean="0"/>
              <a:t>宁静</a:t>
            </a:r>
            <a:r>
              <a:rPr lang="zh-CN" altLang="en-US" dirty="0"/>
              <a:t>、安详、自由、喜悦的心态。禅，是一种生活，是真善美的境界</a:t>
            </a:r>
            <a:r>
              <a:rPr lang="zh-CN" altLang="en-US" dirty="0" smtClean="0"/>
              <a:t>。</a:t>
            </a:r>
            <a:endParaRPr lang="en-US" altLang="zh-CN" dirty="0" smtClean="0"/>
          </a:p>
          <a:p>
            <a:pPr marL="457200" indent="-457200"/>
            <a:r>
              <a:rPr lang="zh-CN" altLang="en-US" dirty="0" smtClean="0"/>
              <a:t>以</a:t>
            </a:r>
            <a:r>
              <a:rPr lang="zh-CN" altLang="en-US" dirty="0"/>
              <a:t>禅入诗是好诗，以禅入画是好画，用禅的心态来生活和工作，生活与工作会是美好而成功的。</a:t>
            </a:r>
          </a:p>
          <a:p>
            <a:pPr marL="457200" indent="-457200"/>
            <a:r>
              <a:rPr lang="zh-CN" altLang="en-US" dirty="0" smtClean="0"/>
              <a:t>在</a:t>
            </a:r>
            <a:r>
              <a:rPr lang="zh-CN" altLang="en-US" dirty="0"/>
              <a:t>纷繁复杂的人世间，每个人都可能会遇到人生的困厄和</a:t>
            </a:r>
            <a:r>
              <a:rPr lang="zh-CN" altLang="en-US" dirty="0" smtClean="0"/>
              <a:t>阻碍。</a:t>
            </a:r>
            <a:endParaRPr lang="en-US" altLang="zh-CN" dirty="0" smtClean="0"/>
          </a:p>
          <a:p>
            <a:pPr marL="457200" indent="-457200"/>
            <a:r>
              <a:rPr lang="zh-CN" altLang="en-US" dirty="0" smtClean="0"/>
              <a:t>当</a:t>
            </a:r>
            <a:r>
              <a:rPr lang="zh-CN" altLang="en-US" dirty="0"/>
              <a:t>我们的人生面临困难儒家告诉我们要</a:t>
            </a:r>
            <a:r>
              <a:rPr lang="en-US" altLang="zh-CN" dirty="0"/>
              <a:t>——</a:t>
            </a:r>
            <a:r>
              <a:rPr lang="zh-CN" altLang="en-US" dirty="0"/>
              <a:t>进，积极进取；道家告诉我们要</a:t>
            </a:r>
            <a:r>
              <a:rPr lang="en-US" altLang="zh-CN" dirty="0"/>
              <a:t>——</a:t>
            </a:r>
            <a:r>
              <a:rPr lang="zh-CN" altLang="en-US" dirty="0"/>
              <a:t>退，以退为进；而佛家却告诉我们要</a:t>
            </a:r>
            <a:r>
              <a:rPr lang="en-US" altLang="zh-CN" dirty="0"/>
              <a:t>——</a:t>
            </a:r>
            <a:r>
              <a:rPr lang="zh-CN" altLang="en-US" dirty="0"/>
              <a:t>放下，轻装上路。</a:t>
            </a:r>
          </a:p>
          <a:p>
            <a:endParaRPr lang="zh-CN" altLang="en-US" dirty="0"/>
          </a:p>
        </p:txBody>
      </p:sp>
    </p:spTree>
    <p:extLst>
      <p:ext uri="{BB962C8B-B14F-4D97-AF65-F5344CB8AC3E}">
        <p14:creationId xmlns:p14="http://schemas.microsoft.com/office/powerpoint/2010/main" val="1435340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日本茶道的禅意</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2160662"/>
            <a:ext cx="2133600" cy="3048000"/>
          </a:xfr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6458" y="2492896"/>
            <a:ext cx="2448272" cy="2448272"/>
          </a:xfrm>
          <a:prstGeom prst="rect">
            <a:avLst/>
          </a:prstGeom>
        </p:spPr>
      </p:pic>
    </p:spTree>
    <p:extLst>
      <p:ext uri="{BB962C8B-B14F-4D97-AF65-F5344CB8AC3E}">
        <p14:creationId xmlns:p14="http://schemas.microsoft.com/office/powerpoint/2010/main" val="3245116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日本茶道视频</a:t>
            </a:r>
            <a:endParaRPr lang="zh-CN" altLang="en-US" dirty="0"/>
          </a:p>
        </p:txBody>
      </p:sp>
      <p:sp>
        <p:nvSpPr>
          <p:cNvPr id="3" name="内容占位符 2"/>
          <p:cNvSpPr>
            <a:spLocks noGrp="1"/>
          </p:cNvSpPr>
          <p:nvPr>
            <p:ph idx="1"/>
          </p:nvPr>
        </p:nvSpPr>
        <p:spPr/>
        <p:txBody>
          <a:bodyPr/>
          <a:lstStyle/>
          <a:p>
            <a:r>
              <a:rPr lang="en-US" altLang="zh-CN" dirty="0"/>
              <a:t>http://v.youku.com/v_show/id_XMzExMjIwMzQ4.html?from=y1.2-1-103.3.7-1.1-1-1-6-0</a:t>
            </a:r>
            <a:endParaRPr lang="zh-CN" altLang="en-US" dirty="0"/>
          </a:p>
        </p:txBody>
      </p:sp>
    </p:spTree>
    <p:extLst>
      <p:ext uri="{BB962C8B-B14F-4D97-AF65-F5344CB8AC3E}">
        <p14:creationId xmlns:p14="http://schemas.microsoft.com/office/powerpoint/2010/main" val="2202905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日本花道的禅意</a:t>
            </a:r>
            <a:endParaRPr lang="zh-CN" altLang="en-US" dirty="0"/>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2968978"/>
            <a:ext cx="1728192" cy="2592288"/>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1478280"/>
            <a:ext cx="2286000" cy="3048000"/>
          </a:xfrm>
          <a:prstGeom prst="rect">
            <a:avLst/>
          </a:prstGeom>
        </p:spPr>
      </p:pic>
      <p:sp>
        <p:nvSpPr>
          <p:cNvPr id="3" name="内容占位符 2"/>
          <p:cNvSpPr>
            <a:spLocks noGrp="1"/>
          </p:cNvSpPr>
          <p:nvPr>
            <p:ph idx="1"/>
          </p:nvPr>
        </p:nvSpPr>
        <p:spPr>
          <a:xfrm>
            <a:off x="1435608" y="6021288"/>
            <a:ext cx="7498080" cy="227112"/>
          </a:xfrm>
        </p:spPr>
        <p:txBody>
          <a:bodyPr>
            <a:normAutofit fontScale="32500" lnSpcReduction="20000"/>
          </a:bodyPr>
          <a:lstStyle/>
          <a:p>
            <a:endParaRPr lang="zh-CN" altLang="en-US" dirty="0"/>
          </a:p>
        </p:txBody>
      </p:sp>
    </p:spTree>
    <p:extLst>
      <p:ext uri="{BB962C8B-B14F-4D97-AF65-F5344CB8AC3E}">
        <p14:creationId xmlns:p14="http://schemas.microsoft.com/office/powerpoint/2010/main" val="3912571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日本花道的禅意</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64088" y="2852936"/>
            <a:ext cx="2286198" cy="3048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706" y="2132856"/>
            <a:ext cx="1728192" cy="2146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80634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日本庭院的禅意</a:t>
            </a:r>
            <a:endParaRPr lang="zh-CN" alt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1988840"/>
            <a:ext cx="4572396" cy="3048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3485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日本庭院的禅意</a:t>
            </a:r>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7824" y="2204864"/>
            <a:ext cx="3899233" cy="2592288"/>
          </a:xfrm>
        </p:spPr>
      </p:pic>
    </p:spTree>
    <p:extLst>
      <p:ext uri="{BB962C8B-B14F-4D97-AF65-F5344CB8AC3E}">
        <p14:creationId xmlns:p14="http://schemas.microsoft.com/office/powerpoint/2010/main" val="7681213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近思</a:t>
            </a:r>
            <a:endParaRPr lang="zh-CN" altLang="en-US" dirty="0"/>
          </a:p>
        </p:txBody>
      </p:sp>
      <p:sp>
        <p:nvSpPr>
          <p:cNvPr id="3" name="内容占位符 2"/>
          <p:cNvSpPr>
            <a:spLocks noGrp="1"/>
          </p:cNvSpPr>
          <p:nvPr>
            <p:ph idx="1"/>
          </p:nvPr>
        </p:nvSpPr>
        <p:spPr/>
        <p:txBody>
          <a:bodyPr/>
          <a:lstStyle/>
          <a:p>
            <a:r>
              <a:rPr lang="zh-CN" altLang="zh-CN" dirty="0"/>
              <a:t>禅宗传入日本后，其精神理念在现代日本的茶道等传统活动中得到传承与实践，很多方面甚至比我国做得更好，这种现象对我国禅宗的发展有什么借鉴意义？</a:t>
            </a:r>
          </a:p>
          <a:p>
            <a:endParaRPr lang="zh-CN" altLang="en-US" dirty="0"/>
          </a:p>
        </p:txBody>
      </p:sp>
    </p:spTree>
    <p:extLst>
      <p:ext uri="{BB962C8B-B14F-4D97-AF65-F5344CB8AC3E}">
        <p14:creationId xmlns:p14="http://schemas.microsoft.com/office/powerpoint/2010/main" val="2416598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zh-CN" altLang="en-US" dirty="0" smtClean="0"/>
              <a:t>关键词：</a:t>
            </a:r>
            <a:r>
              <a:rPr lang="en-US" altLang="zh-CN" dirty="0" smtClean="0"/>
              <a:t>“</a:t>
            </a:r>
            <a:r>
              <a:rPr lang="zh-CN" altLang="en-US" dirty="0" smtClean="0"/>
              <a:t>佛”</a:t>
            </a:r>
            <a:endParaRPr lang="en-US" altLang="zh-CN" dirty="0" smtClean="0"/>
          </a:p>
        </p:txBody>
      </p:sp>
      <p:sp>
        <p:nvSpPr>
          <p:cNvPr id="5123" name="Rectangle 3"/>
          <p:cNvSpPr>
            <a:spLocks noGrp="1" noChangeArrowheads="1"/>
          </p:cNvSpPr>
          <p:nvPr>
            <p:ph type="body" idx="1"/>
          </p:nvPr>
        </p:nvSpPr>
        <p:spPr/>
        <p:txBody>
          <a:bodyPr/>
          <a:lstStyle/>
          <a:p>
            <a:pPr eaLnBrk="1" hangingPunct="1">
              <a:buFontTx/>
              <a:buNone/>
            </a:pPr>
            <a:r>
              <a:rPr lang="en-US" altLang="zh-CN" dirty="0" smtClean="0"/>
              <a:t>         </a:t>
            </a:r>
            <a:r>
              <a:rPr lang="zh-CN" altLang="en-US" sz="3600" dirty="0" smtClean="0"/>
              <a:t>佛是 “佛陀” 的略称，而佛陀是梵语的音译。佛陀的意义是 “觉者” 或 “智者”。也就是说，</a:t>
            </a:r>
            <a:r>
              <a:rPr lang="zh-CN" altLang="en-US" sz="3600" b="1" dirty="0" smtClean="0">
                <a:solidFill>
                  <a:srgbClr val="FF0000"/>
                </a:solidFill>
              </a:rPr>
              <a:t>佛是一个对宇宙人生的根本道理有透彻觉悟的人</a:t>
            </a:r>
            <a:r>
              <a:rPr lang="zh-CN" altLang="en-US" sz="3600" dirty="0" smtClean="0"/>
              <a:t>。正因为这种觉悟，佛又是一个能够普渡众生的神。</a:t>
            </a:r>
          </a:p>
          <a:p>
            <a:pPr eaLnBrk="1" hangingPunct="1">
              <a:buFontTx/>
              <a:buNone/>
            </a:pPr>
            <a:r>
              <a:rPr lang="zh-CN" altLang="en-US" sz="3600" dirty="0" smtClean="0"/>
              <a:t>         那么，佛到底是谁？</a:t>
            </a:r>
          </a:p>
        </p:txBody>
      </p:sp>
    </p:spTree>
    <p:extLst>
      <p:ext uri="{BB962C8B-B14F-4D97-AF65-F5344CB8AC3E}">
        <p14:creationId xmlns:p14="http://schemas.microsoft.com/office/powerpoint/2010/main" val="1142820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zh-CN" altLang="en-US" dirty="0" smtClean="0"/>
              <a:t>关键词：</a:t>
            </a:r>
            <a:r>
              <a:rPr lang="en-US" altLang="zh-CN" dirty="0" smtClean="0"/>
              <a:t>“</a:t>
            </a:r>
            <a:r>
              <a:rPr lang="zh-CN" altLang="en-US" dirty="0" smtClean="0"/>
              <a:t>佛”</a:t>
            </a:r>
            <a:endParaRPr lang="en-US" altLang="zh-CN" dirty="0" smtClean="0"/>
          </a:p>
        </p:txBody>
      </p:sp>
      <p:sp>
        <p:nvSpPr>
          <p:cNvPr id="6147" name="Rectangle 3"/>
          <p:cNvSpPr>
            <a:spLocks noGrp="1" noChangeArrowheads="1"/>
          </p:cNvSpPr>
          <p:nvPr>
            <p:ph type="body" idx="1"/>
          </p:nvPr>
        </p:nvSpPr>
        <p:spPr/>
        <p:txBody>
          <a:bodyPr/>
          <a:lstStyle/>
          <a:p>
            <a:pPr eaLnBrk="1" hangingPunct="1">
              <a:buFontTx/>
              <a:buNone/>
            </a:pPr>
            <a:r>
              <a:rPr lang="en-US" altLang="zh-CN" dirty="0" smtClean="0"/>
              <a:t>       </a:t>
            </a:r>
            <a:r>
              <a:rPr lang="zh-CN" altLang="en-US" sz="3600" dirty="0" smtClean="0"/>
              <a:t>从狭义来说，佛指的是二千多年前诞生在印度的</a:t>
            </a:r>
            <a:r>
              <a:rPr lang="zh-CN" altLang="en-US" sz="3600" b="1" u="sng" dirty="0" smtClean="0">
                <a:solidFill>
                  <a:srgbClr val="00FFFF"/>
                </a:solidFill>
              </a:rPr>
              <a:t>释迦牟尼</a:t>
            </a:r>
            <a:r>
              <a:rPr lang="zh-CN" altLang="en-US" sz="3600" dirty="0" smtClean="0"/>
              <a:t>，他年轻时有感于人世生、老、病、死各种苦恼无法解脱，于是出家修道，经过长时间的思索，终于觉悟。此后，开始广泛传播佛教思想。去世后被尊为 “ 佛 ” 即 “ 先觉者 ”。</a:t>
            </a:r>
          </a:p>
        </p:txBody>
      </p:sp>
    </p:spTree>
    <p:extLst>
      <p:ext uri="{BB962C8B-B14F-4D97-AF65-F5344CB8AC3E}">
        <p14:creationId xmlns:p14="http://schemas.microsoft.com/office/powerpoint/2010/main" val="3571805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zh-CN" altLang="en-US" dirty="0" smtClean="0"/>
              <a:t>关键词：</a:t>
            </a:r>
            <a:r>
              <a:rPr lang="en-US" altLang="zh-CN" dirty="0" smtClean="0"/>
              <a:t>“</a:t>
            </a:r>
            <a:r>
              <a:rPr lang="zh-CN" altLang="en-US" dirty="0" smtClean="0"/>
              <a:t>佛”</a:t>
            </a:r>
            <a:endParaRPr lang="en-US" altLang="zh-CN" dirty="0" smtClean="0"/>
          </a:p>
        </p:txBody>
      </p:sp>
      <p:sp>
        <p:nvSpPr>
          <p:cNvPr id="7171" name="Rectangle 3"/>
          <p:cNvSpPr>
            <a:spLocks noGrp="1" noChangeArrowheads="1"/>
          </p:cNvSpPr>
          <p:nvPr>
            <p:ph type="body" idx="1"/>
          </p:nvPr>
        </p:nvSpPr>
        <p:spPr/>
        <p:txBody>
          <a:bodyPr/>
          <a:lstStyle/>
          <a:p>
            <a:pPr eaLnBrk="1" hangingPunct="1">
              <a:buFontTx/>
              <a:buNone/>
            </a:pPr>
            <a:r>
              <a:rPr lang="en-US" altLang="zh-CN" dirty="0" smtClean="0"/>
              <a:t>       </a:t>
            </a:r>
            <a:r>
              <a:rPr lang="zh-CN" altLang="en-US" sz="3600" dirty="0" smtClean="0"/>
              <a:t>不过，从广义来说，佛教主张一切众生都具有佛性，因此，所有的人都有可能修行成佛。换言之，佛不只是释迦牟尼特定的称呼，而是大千世界所有“觉者”的共称。</a:t>
            </a:r>
          </a:p>
        </p:txBody>
      </p:sp>
    </p:spTree>
    <p:extLst>
      <p:ext uri="{BB962C8B-B14F-4D97-AF65-F5344CB8AC3E}">
        <p14:creationId xmlns:p14="http://schemas.microsoft.com/office/powerpoint/2010/main" val="3173905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zh-CN" altLang="en-US" dirty="0" smtClean="0"/>
              <a:t>关键词：</a:t>
            </a:r>
            <a:r>
              <a:rPr lang="en-US" altLang="zh-CN" dirty="0" smtClean="0"/>
              <a:t>“</a:t>
            </a:r>
            <a:r>
              <a:rPr lang="zh-CN" altLang="en-US" dirty="0" smtClean="0"/>
              <a:t>禅”</a:t>
            </a:r>
          </a:p>
        </p:txBody>
      </p:sp>
      <p:sp>
        <p:nvSpPr>
          <p:cNvPr id="8195" name="Rectangle 3"/>
          <p:cNvSpPr>
            <a:spLocks noGrp="1" noChangeArrowheads="1"/>
          </p:cNvSpPr>
          <p:nvPr>
            <p:ph type="body" idx="1"/>
          </p:nvPr>
        </p:nvSpPr>
        <p:spPr/>
        <p:txBody>
          <a:bodyPr/>
          <a:lstStyle/>
          <a:p>
            <a:pPr eaLnBrk="1" hangingPunct="1"/>
            <a:r>
              <a:rPr lang="en-US" altLang="zh-CN" sz="3600" dirty="0" smtClean="0"/>
              <a:t>“</a:t>
            </a:r>
            <a:r>
              <a:rPr lang="zh-CN" altLang="en-US" sz="3600" dirty="0" smtClean="0"/>
              <a:t>禅”是梵语的音译，指的是将心专注于某一对象，在彻底寂静中呈现的神秘思维状态。</a:t>
            </a:r>
            <a:endParaRPr lang="en-US" altLang="zh-CN" sz="3600" dirty="0" smtClean="0"/>
          </a:p>
          <a:p>
            <a:pPr eaLnBrk="1" hangingPunct="1"/>
            <a:r>
              <a:rPr lang="zh-CN" altLang="en-US" sz="3600" dirty="0" smtClean="0"/>
              <a:t>是一种修行的方式。</a:t>
            </a:r>
            <a:endParaRPr lang="zh-CN" altLang="en-US" sz="3600" dirty="0" smtClean="0">
              <a:latin typeface="宋体" charset="-122"/>
            </a:endParaRPr>
          </a:p>
          <a:p>
            <a:pPr eaLnBrk="1" hangingPunct="1"/>
            <a:endParaRPr lang="en-US" altLang="zh-CN" sz="3600" b="1" dirty="0" smtClean="0">
              <a:latin typeface="宋体" charset="-122"/>
            </a:endParaRPr>
          </a:p>
        </p:txBody>
      </p:sp>
    </p:spTree>
    <p:extLst>
      <p:ext uri="{BB962C8B-B14F-4D97-AF65-F5344CB8AC3E}">
        <p14:creationId xmlns:p14="http://schemas.microsoft.com/office/powerpoint/2010/main" val="3824168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0"/>
            <a:ext cx="8229600" cy="1139825"/>
          </a:xfrm>
        </p:spPr>
        <p:txBody>
          <a:bodyPr/>
          <a:lstStyle/>
          <a:p>
            <a:pPr eaLnBrk="1" hangingPunct="1"/>
            <a:r>
              <a:rPr lang="zh-CN" altLang="en-US" dirty="0" smtClean="0"/>
              <a:t>    关键词：</a:t>
            </a:r>
            <a:r>
              <a:rPr lang="en-US" altLang="zh-CN" dirty="0" smtClean="0"/>
              <a:t>“</a:t>
            </a:r>
            <a:r>
              <a:rPr lang="zh-CN" altLang="en-US" dirty="0" smtClean="0"/>
              <a:t>禅宗”</a:t>
            </a:r>
          </a:p>
        </p:txBody>
      </p:sp>
      <p:sp>
        <p:nvSpPr>
          <p:cNvPr id="9219" name="Rectangle 3"/>
          <p:cNvSpPr>
            <a:spLocks noGrp="1" noChangeArrowheads="1"/>
          </p:cNvSpPr>
          <p:nvPr>
            <p:ph type="body" idx="1"/>
          </p:nvPr>
        </p:nvSpPr>
        <p:spPr>
          <a:xfrm>
            <a:off x="1115616" y="1484313"/>
            <a:ext cx="7509272" cy="4968875"/>
          </a:xfrm>
        </p:spPr>
        <p:txBody>
          <a:bodyPr>
            <a:normAutofit lnSpcReduction="10000"/>
          </a:bodyPr>
          <a:lstStyle/>
          <a:p>
            <a:pPr eaLnBrk="1" hangingPunct="1">
              <a:lnSpc>
                <a:spcPct val="90000"/>
              </a:lnSpc>
            </a:pPr>
            <a:r>
              <a:rPr lang="zh-CN" altLang="en-US" dirty="0" smtClean="0">
                <a:solidFill>
                  <a:srgbClr val="FF9900"/>
                </a:solidFill>
              </a:rPr>
              <a:t>禅宗是具有中国特色的佛教流派</a:t>
            </a:r>
            <a:r>
              <a:rPr lang="zh-CN" altLang="en-US" dirty="0" smtClean="0"/>
              <a:t>。</a:t>
            </a:r>
            <a:r>
              <a:rPr lang="zh-CN" altLang="en-US" dirty="0" smtClean="0">
                <a:latin typeface="宋体" charset="-122"/>
              </a:rPr>
              <a:t>不仅与印度佛教以及中国其他佛教宗派不同，而且与旧有的各派禅学不同，它是佛教内部的一次革新。禅宗的根本特点是强调精神的领悟，提倡单刀直入的 </a:t>
            </a:r>
            <a:r>
              <a:rPr lang="zh-CN" altLang="en-US" dirty="0" smtClean="0"/>
              <a:t>“</a:t>
            </a:r>
            <a:r>
              <a:rPr lang="zh-CN" altLang="en-US" dirty="0" smtClean="0">
                <a:latin typeface="宋体" charset="-122"/>
              </a:rPr>
              <a:t>顿悟</a:t>
            </a:r>
            <a:r>
              <a:rPr lang="zh-CN" altLang="en-US" dirty="0" smtClean="0"/>
              <a:t>”</a:t>
            </a:r>
            <a:r>
              <a:rPr lang="zh-CN" altLang="en-US" dirty="0" smtClean="0">
                <a:latin typeface="宋体" charset="-122"/>
              </a:rPr>
              <a:t>，它自称是 </a:t>
            </a:r>
            <a:r>
              <a:rPr lang="zh-CN" altLang="en-US" dirty="0" smtClean="0"/>
              <a:t>“</a:t>
            </a:r>
            <a:r>
              <a:rPr lang="zh-CN" altLang="en-US" dirty="0" smtClean="0">
                <a:latin typeface="宋体" charset="-122"/>
              </a:rPr>
              <a:t>不立文字，直指人心</a:t>
            </a:r>
            <a:r>
              <a:rPr lang="zh-CN" altLang="en-US" dirty="0" smtClean="0"/>
              <a:t>”</a:t>
            </a:r>
            <a:r>
              <a:rPr lang="zh-CN" altLang="en-US" dirty="0" smtClean="0">
                <a:latin typeface="宋体" charset="-122"/>
              </a:rPr>
              <a:t>。</a:t>
            </a:r>
          </a:p>
          <a:p>
            <a:pPr eaLnBrk="1" hangingPunct="1">
              <a:lnSpc>
                <a:spcPct val="90000"/>
              </a:lnSpc>
            </a:pPr>
            <a:r>
              <a:rPr lang="zh-CN" altLang="en-US" dirty="0" smtClean="0">
                <a:latin typeface="宋体" charset="-122"/>
              </a:rPr>
              <a:t>在佛教中，只有佛祖释迦牟尼的言行纪录能被称做 </a:t>
            </a:r>
            <a:r>
              <a:rPr lang="zh-CN" altLang="en-US" dirty="0" smtClean="0"/>
              <a:t>“</a:t>
            </a:r>
            <a:r>
              <a:rPr lang="zh-CN" altLang="en-US" dirty="0" smtClean="0">
                <a:latin typeface="宋体" charset="-122"/>
              </a:rPr>
              <a:t>经</a:t>
            </a:r>
            <a:r>
              <a:rPr lang="zh-CN" altLang="en-US" dirty="0" smtClean="0"/>
              <a:t>”</a:t>
            </a:r>
            <a:r>
              <a:rPr lang="zh-CN" altLang="en-US" dirty="0" smtClean="0">
                <a:latin typeface="宋体" charset="-122"/>
              </a:rPr>
              <a:t>，而一个宗派祖言行录也被称做 </a:t>
            </a:r>
            <a:r>
              <a:rPr lang="zh-CN" altLang="en-US" dirty="0" smtClean="0"/>
              <a:t>“</a:t>
            </a:r>
            <a:r>
              <a:rPr lang="zh-CN" altLang="en-US" dirty="0" smtClean="0">
                <a:latin typeface="宋体" charset="-122"/>
              </a:rPr>
              <a:t>经</a:t>
            </a:r>
            <a:r>
              <a:rPr lang="zh-CN" altLang="en-US" dirty="0" smtClean="0"/>
              <a:t>”</a:t>
            </a:r>
            <a:r>
              <a:rPr lang="zh-CN" altLang="en-US" dirty="0" smtClean="0">
                <a:latin typeface="宋体" charset="-122"/>
              </a:rPr>
              <a:t> 的，</a:t>
            </a:r>
            <a:r>
              <a:rPr lang="zh-CN" altLang="en-US" dirty="0" smtClean="0">
                <a:solidFill>
                  <a:schemeClr val="tx2"/>
                </a:solidFill>
                <a:latin typeface="宋体" charset="-122"/>
              </a:rPr>
              <a:t>禅宗六祖惠能</a:t>
            </a:r>
            <a:r>
              <a:rPr lang="zh-CN" altLang="en-US" dirty="0" smtClean="0">
                <a:latin typeface="宋体" charset="-122"/>
              </a:rPr>
              <a:t>是绝无仅有的一个。其经典便是</a:t>
            </a:r>
            <a:r>
              <a:rPr lang="en-US" altLang="zh-CN" dirty="0" smtClean="0">
                <a:solidFill>
                  <a:schemeClr val="tx2"/>
                </a:solidFill>
                <a:latin typeface="宋体" charset="-122"/>
              </a:rPr>
              <a:t>《</a:t>
            </a:r>
            <a:r>
              <a:rPr lang="zh-CN" altLang="en-US" dirty="0" smtClean="0">
                <a:solidFill>
                  <a:schemeClr val="tx2"/>
                </a:solidFill>
                <a:latin typeface="宋体" charset="-122"/>
              </a:rPr>
              <a:t>坛经</a:t>
            </a:r>
            <a:r>
              <a:rPr lang="en-US" altLang="zh-CN" dirty="0" smtClean="0">
                <a:solidFill>
                  <a:schemeClr val="tx2"/>
                </a:solidFill>
                <a:latin typeface="宋体" charset="-122"/>
              </a:rPr>
              <a:t>》</a:t>
            </a:r>
            <a:r>
              <a:rPr lang="zh-CN" altLang="en-US" dirty="0" smtClean="0">
                <a:latin typeface="宋体" charset="-122"/>
              </a:rPr>
              <a:t>。</a:t>
            </a:r>
          </a:p>
        </p:txBody>
      </p:sp>
    </p:spTree>
    <p:extLst>
      <p:ext uri="{BB962C8B-B14F-4D97-AF65-F5344CB8AC3E}">
        <p14:creationId xmlns:p14="http://schemas.microsoft.com/office/powerpoint/2010/main" val="1425919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p:txBody>
          <a:bodyPr/>
          <a:lstStyle/>
          <a:p>
            <a:endParaRPr lang="zh-CN" altLang="en-US" dirty="0" smtClean="0"/>
          </a:p>
        </p:txBody>
      </p:sp>
      <p:sp>
        <p:nvSpPr>
          <p:cNvPr id="13315" name="内容占位符 2"/>
          <p:cNvSpPr>
            <a:spLocks noGrp="1"/>
          </p:cNvSpPr>
          <p:nvPr>
            <p:ph idx="1"/>
          </p:nvPr>
        </p:nvSpPr>
        <p:spPr/>
        <p:txBody>
          <a:bodyPr/>
          <a:lstStyle/>
          <a:p>
            <a:pPr marL="0" indent="0">
              <a:buFontTx/>
              <a:buNone/>
            </a:pPr>
            <a:r>
              <a:rPr lang="zh-CN" altLang="en-US" sz="6600" dirty="0" smtClean="0"/>
              <a:t>        惠能</a:t>
            </a:r>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2060575"/>
            <a:ext cx="2895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88482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610</TotalTime>
  <Words>2899</Words>
  <Application>Microsoft Office PowerPoint</Application>
  <PresentationFormat>全屏显示(4:3)</PresentationFormat>
  <Paragraphs>120</Paragraphs>
  <Slides>38</Slides>
  <Notes>0</Notes>
  <HiddenSlides>0</HiddenSlides>
  <MMClips>0</MMClips>
  <ScaleCrop>false</ScaleCrop>
  <HeadingPairs>
    <vt:vector size="4" baseType="variant">
      <vt:variant>
        <vt:lpstr>主题</vt:lpstr>
      </vt:variant>
      <vt:variant>
        <vt:i4>1</vt:i4>
      </vt:variant>
      <vt:variant>
        <vt:lpstr>幻灯片标题</vt:lpstr>
      </vt:variant>
      <vt:variant>
        <vt:i4>38</vt:i4>
      </vt:variant>
    </vt:vector>
  </HeadingPairs>
  <TitlesOfParts>
    <vt:vector size="39" baseType="lpstr">
      <vt:lpstr>夏至</vt:lpstr>
      <vt:lpstr>PowerPoint 演示文稿</vt:lpstr>
      <vt:lpstr>过河</vt:lpstr>
      <vt:lpstr>PowerPoint 演示文稿</vt:lpstr>
      <vt:lpstr>关键词：“佛”</vt:lpstr>
      <vt:lpstr>关键词：“佛”</vt:lpstr>
      <vt:lpstr>关键词：“佛”</vt:lpstr>
      <vt:lpstr>关键词：“禅”</vt:lpstr>
      <vt:lpstr>    关键词：“禅宗”</vt:lpstr>
      <vt:lpstr>PowerPoint 演示文稿</vt:lpstr>
      <vt:lpstr>惠能（638年—713年）</vt:lpstr>
      <vt:lpstr>惠能的故事</vt:lpstr>
      <vt:lpstr>PowerPoint 演示文稿</vt:lpstr>
      <vt:lpstr>PowerPoint 演示文稿</vt:lpstr>
      <vt:lpstr>PowerPoint 演示文稿</vt:lpstr>
      <vt:lpstr>《坛经》大致由三部分组成</vt:lpstr>
      <vt:lpstr>《坛经》·行由品简介</vt:lpstr>
      <vt:lpstr>注释</vt:lpstr>
      <vt:lpstr>注释</vt:lpstr>
      <vt:lpstr>注释</vt:lpstr>
      <vt:lpstr>注释</vt:lpstr>
      <vt:lpstr>注释</vt:lpstr>
      <vt:lpstr>注释</vt:lpstr>
      <vt:lpstr>注释</vt:lpstr>
      <vt:lpstr>注释</vt:lpstr>
      <vt:lpstr>PowerPoint 演示文稿</vt:lpstr>
      <vt:lpstr>《坛经》·行由品的语言特点</vt:lpstr>
      <vt:lpstr>PowerPoint 演示文稿</vt:lpstr>
      <vt:lpstr>PowerPoint 演示文稿</vt:lpstr>
      <vt:lpstr>PowerPoint 演示文稿</vt:lpstr>
      <vt:lpstr>读诗悟禅</vt:lpstr>
      <vt:lpstr>PowerPoint 演示文稿</vt:lpstr>
      <vt:lpstr>日本茶道的禅意</vt:lpstr>
      <vt:lpstr>日本茶道视频</vt:lpstr>
      <vt:lpstr>日本花道的禅意</vt:lpstr>
      <vt:lpstr>日本花道的禅意</vt:lpstr>
      <vt:lpstr>日本庭院的禅意</vt:lpstr>
      <vt:lpstr>日本庭院的禅意</vt:lpstr>
      <vt:lpstr>近思</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坛经·行由品 </dc:title>
  <dc:creator>王一茹</dc:creator>
  <cp:lastModifiedBy>王一茹</cp:lastModifiedBy>
  <cp:revision>58</cp:revision>
  <dcterms:created xsi:type="dcterms:W3CDTF">2015-10-27T01:02:00Z</dcterms:created>
  <dcterms:modified xsi:type="dcterms:W3CDTF">2016-02-20T08:27:44Z</dcterms:modified>
</cp:coreProperties>
</file>